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4"/>
  </p:notesMasterIdLst>
  <p:handoutMasterIdLst>
    <p:handoutMasterId r:id="rId25"/>
  </p:handoutMasterIdLst>
  <p:sldIdLst>
    <p:sldId id="261" r:id="rId3"/>
    <p:sldId id="308" r:id="rId4"/>
    <p:sldId id="318" r:id="rId5"/>
    <p:sldId id="309" r:id="rId6"/>
    <p:sldId id="324" r:id="rId7"/>
    <p:sldId id="319" r:id="rId8"/>
    <p:sldId id="327" r:id="rId9"/>
    <p:sldId id="310" r:id="rId10"/>
    <p:sldId id="328" r:id="rId11"/>
    <p:sldId id="320" r:id="rId12"/>
    <p:sldId id="311" r:id="rId13"/>
    <p:sldId id="325" r:id="rId14"/>
    <p:sldId id="321" r:id="rId15"/>
    <p:sldId id="312" r:id="rId16"/>
    <p:sldId id="313" r:id="rId17"/>
    <p:sldId id="314" r:id="rId18"/>
    <p:sldId id="315" r:id="rId19"/>
    <p:sldId id="316" r:id="rId20"/>
    <p:sldId id="323" r:id="rId21"/>
    <p:sldId id="322" r:id="rId22"/>
    <p:sldId id="31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mage Creation" initials="IC" lastIdx="25" clrIdx="0"/>
  <p:cmAuthor id="2" name="Rebecca French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7" autoAdjust="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912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24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374F7-3585-DA43-A26F-3F0E15B9215F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08E0F-5240-4E48-9039-E20871CF4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12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10459-4DC1-4A4D-B81D-5D2DC9D9C5AA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07B9C-182E-1642-88C8-E5DE05DD2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82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1805062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1984731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3927936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3349031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2624556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564544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3561457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3424907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3628956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3739693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228585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2367673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3662764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480203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1714644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3875838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1256467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2599624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Rob</a:t>
            </a:r>
          </a:p>
        </p:txBody>
      </p:sp>
    </p:spTree>
    <p:extLst>
      <p:ext uri="{BB962C8B-B14F-4D97-AF65-F5344CB8AC3E}">
        <p14:creationId xmlns:p14="http://schemas.microsoft.com/office/powerpoint/2010/main" val="165858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0077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0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7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0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136C8-D90D-4F78-87EE-037A953A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BF2DA8-F1E2-4468-9277-C4918C3819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DE79E-6F8A-4777-88F2-07E4C0093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30BBC-87D0-4317-95CD-F4B1905A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40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17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42F9-06A9-46E3-A8E2-2E054FC4A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DF2B5-2C1A-4A81-885F-24A7F6F9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5DF427-CD47-4A59-8AB2-23EE1BF27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C833E-A027-4956-A800-DE8586CD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1428-C2CF-4253-A1B4-A612B6A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87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160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05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1428-C2CF-4253-A1B4-A612B6A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2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D6926A07-8436-4142-A660-02F53DAE621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1428-C2CF-4253-A1B4-A612B6A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18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D6926A07-8436-4142-A660-02F53DAE621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1428-C2CF-4253-A1B4-A612B6A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52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A42F9-06A9-46E3-A8E2-2E054FC4A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DF2B5-2C1A-4A81-885F-24A7F6F9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5DF427-CD47-4A59-8AB2-23EE1BF27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C833E-A027-4956-A800-DE8586CD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1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D6926A07-8436-4142-A660-02F53DAE621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1428-C2CF-4253-A1B4-A612B6A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91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D6926A07-8436-4142-A660-02F53DAE621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1428-C2CF-4253-A1B4-A612B6A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50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D6926A07-8436-4142-A660-02F53DAE621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1428-C2CF-4253-A1B4-A612B6A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7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D6926A07-8436-4142-A660-02F53DAE6219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1428-C2CF-4253-A1B4-A612B6A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2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1428-C2CF-4253-A1B4-A612B6A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34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1428-C2CF-4253-A1B4-A612B6A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24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136C8-D90D-4F78-87EE-037A953A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BF2DA8-F1E2-4468-9277-C4918C3819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DE79E-6F8A-4777-88F2-07E4C0093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30BBC-87D0-4317-95CD-F4B1905A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31428-C2CF-4253-A1B4-A612B6A95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6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160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9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16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7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3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43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78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011441"/>
            <a:ext cx="1912883" cy="710037"/>
          </a:xfrm>
          <a:prstGeom prst="rect">
            <a:avLst/>
          </a:prstGeom>
        </p:spPr>
        <p:txBody>
          <a:bodyPr/>
          <a:lstStyle/>
          <a:p>
            <a:fld id="{5EF4A301-1DC3-6F43-B92A-8E746F3328C4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38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228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8AFC2-6C70-5741-9524-AA5F422D615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713644" y="6011443"/>
            <a:ext cx="2201225" cy="74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2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rgbClr val="000000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000000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000000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228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31428-C2CF-4253-A1B4-A612B6A95A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13644" y="6011443"/>
            <a:ext cx="2201225" cy="74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9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rgbClr val="000000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000000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000000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5;p29">
            <a:extLst>
              <a:ext uri="{FF2B5EF4-FFF2-40B4-BE49-F238E27FC236}">
                <a16:creationId xmlns:a16="http://schemas.microsoft.com/office/drawing/2014/main" id="{620F4CDB-4711-1FC0-F42D-4EB068705C6D}"/>
              </a:ext>
            </a:extLst>
          </p:cNvPr>
          <p:cNvSpPr txBox="1">
            <a:spLocks noGrp="1"/>
          </p:cNvSpPr>
          <p:nvPr/>
        </p:nvSpPr>
        <p:spPr>
          <a:xfrm>
            <a:off x="1259940" y="2440999"/>
            <a:ext cx="3083460" cy="734331"/>
          </a:xfrm>
          <a:prstGeom prst="rect">
            <a:avLst/>
          </a:prstGeom>
          <a:gradFill>
            <a:gsLst>
              <a:gs pos="0">
                <a:schemeClr val="lt1"/>
              </a:gs>
              <a:gs pos="20000">
                <a:srgbClr val="EAE6FA">
                  <a:alpha val="39215"/>
                </a:srgbClr>
              </a:gs>
              <a:gs pos="52000">
                <a:srgbClr val="0076FF">
                  <a:alpha val="18823"/>
                </a:srgbClr>
              </a:gs>
              <a:gs pos="75000">
                <a:srgbClr val="EAE6FA">
                  <a:alpha val="54509"/>
                </a:srgbClr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ts val="2400"/>
              <a:buFont typeface="Heeb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CCVI and Methods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5" name="Google Shape;204;p29">
            <a:extLst>
              <a:ext uri="{FF2B5EF4-FFF2-40B4-BE49-F238E27FC236}">
                <a16:creationId xmlns:a16="http://schemas.microsoft.com/office/drawing/2014/main" id="{61210099-EDD2-3895-87D3-CD241E4FB3F5}"/>
              </a:ext>
            </a:extLst>
          </p:cNvPr>
          <p:cNvSpPr txBox="1">
            <a:spLocks noGrp="1"/>
          </p:cNvSpPr>
          <p:nvPr/>
        </p:nvSpPr>
        <p:spPr>
          <a:xfrm>
            <a:off x="491490" y="2459864"/>
            <a:ext cx="6966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 Vietnam Pr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Be Vietnam Pr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01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7" name="Google Shape;195;p29">
            <a:extLst>
              <a:ext uri="{FF2B5EF4-FFF2-40B4-BE49-F238E27FC236}">
                <a16:creationId xmlns:a16="http://schemas.microsoft.com/office/drawing/2014/main" id="{D49D5ED9-A2AD-4B60-57E1-F03FEC6F167C}"/>
              </a:ext>
            </a:extLst>
          </p:cNvPr>
          <p:cNvSpPr txBox="1">
            <a:spLocks noGrp="1"/>
          </p:cNvSpPr>
          <p:nvPr/>
        </p:nvSpPr>
        <p:spPr>
          <a:xfrm>
            <a:off x="5323305" y="2462722"/>
            <a:ext cx="2866290" cy="734331"/>
          </a:xfrm>
          <a:prstGeom prst="rect">
            <a:avLst/>
          </a:prstGeom>
          <a:gradFill>
            <a:gsLst>
              <a:gs pos="0">
                <a:schemeClr val="lt1"/>
              </a:gs>
              <a:gs pos="20000">
                <a:srgbClr val="EAE6FA">
                  <a:alpha val="39215"/>
                </a:srgbClr>
              </a:gs>
              <a:gs pos="52000">
                <a:srgbClr val="0076FF">
                  <a:alpha val="18823"/>
                </a:srgbClr>
              </a:gs>
              <a:gs pos="75000">
                <a:srgbClr val="EAE6FA">
                  <a:alpha val="54509"/>
                </a:srgbClr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ts val="2400"/>
              <a:buFont typeface="Heeb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Data in Heat CCVI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8" name="Google Shape;195;p29">
            <a:extLst>
              <a:ext uri="{FF2B5EF4-FFF2-40B4-BE49-F238E27FC236}">
                <a16:creationId xmlns:a16="http://schemas.microsoft.com/office/drawing/2014/main" id="{3032F888-CE1F-575A-463B-751DEE8BB749}"/>
              </a:ext>
            </a:extLst>
          </p:cNvPr>
          <p:cNvSpPr txBox="1">
            <a:spLocks noGrp="1"/>
          </p:cNvSpPr>
          <p:nvPr/>
        </p:nvSpPr>
        <p:spPr>
          <a:xfrm>
            <a:off x="9169500" y="2478730"/>
            <a:ext cx="2412900" cy="697619"/>
          </a:xfrm>
          <a:prstGeom prst="rect">
            <a:avLst/>
          </a:prstGeom>
          <a:gradFill>
            <a:gsLst>
              <a:gs pos="0">
                <a:schemeClr val="lt1"/>
              </a:gs>
              <a:gs pos="20000">
                <a:srgbClr val="EAE6FA">
                  <a:alpha val="39215"/>
                </a:srgbClr>
              </a:gs>
              <a:gs pos="52000">
                <a:srgbClr val="0076FF">
                  <a:alpha val="18823"/>
                </a:srgbClr>
              </a:gs>
              <a:gs pos="75000">
                <a:srgbClr val="EAE6FA">
                  <a:alpha val="54509"/>
                </a:srgbClr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ts val="2400"/>
              <a:buFont typeface="Heeb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Demo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9" name="Google Shape;195;p29">
            <a:extLst>
              <a:ext uri="{FF2B5EF4-FFF2-40B4-BE49-F238E27FC236}">
                <a16:creationId xmlns:a16="http://schemas.microsoft.com/office/drawing/2014/main" id="{15F7E80D-D6C1-522D-6348-F02AEB93374C}"/>
              </a:ext>
            </a:extLst>
          </p:cNvPr>
          <p:cNvSpPr txBox="1">
            <a:spLocks noGrp="1"/>
          </p:cNvSpPr>
          <p:nvPr/>
        </p:nvSpPr>
        <p:spPr>
          <a:xfrm>
            <a:off x="5418240" y="4038118"/>
            <a:ext cx="2866290" cy="734332"/>
          </a:xfrm>
          <a:prstGeom prst="rect">
            <a:avLst/>
          </a:prstGeom>
          <a:gradFill>
            <a:gsLst>
              <a:gs pos="0">
                <a:schemeClr val="lt1"/>
              </a:gs>
              <a:gs pos="20000">
                <a:srgbClr val="EAE6FA">
                  <a:alpha val="39215"/>
                </a:srgbClr>
              </a:gs>
              <a:gs pos="52000">
                <a:srgbClr val="0076FF">
                  <a:alpha val="18823"/>
                </a:srgbClr>
              </a:gs>
              <a:gs pos="75000">
                <a:srgbClr val="EAE6FA">
                  <a:alpha val="54509"/>
                </a:srgbClr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ts val="2400"/>
              <a:buFont typeface="Heeb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Legal and Policy Tools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0" name="Google Shape;195;p29">
            <a:extLst>
              <a:ext uri="{FF2B5EF4-FFF2-40B4-BE49-F238E27FC236}">
                <a16:creationId xmlns:a16="http://schemas.microsoft.com/office/drawing/2014/main" id="{73F4ED46-4EE9-03EA-E855-F027AAF86132}"/>
              </a:ext>
            </a:extLst>
          </p:cNvPr>
          <p:cNvSpPr txBox="1">
            <a:spLocks noGrp="1"/>
          </p:cNvSpPr>
          <p:nvPr/>
        </p:nvSpPr>
        <p:spPr>
          <a:xfrm>
            <a:off x="9142162" y="4038118"/>
            <a:ext cx="2866290" cy="734332"/>
          </a:xfrm>
          <a:prstGeom prst="rect">
            <a:avLst/>
          </a:prstGeom>
          <a:gradFill>
            <a:gsLst>
              <a:gs pos="0">
                <a:schemeClr val="lt1"/>
              </a:gs>
              <a:gs pos="20000">
                <a:srgbClr val="EAE6FA">
                  <a:alpha val="39215"/>
                </a:srgbClr>
              </a:gs>
              <a:gs pos="52000">
                <a:srgbClr val="0076FF">
                  <a:alpha val="18823"/>
                </a:srgbClr>
              </a:gs>
              <a:gs pos="75000">
                <a:srgbClr val="EAE6FA">
                  <a:alpha val="54509"/>
                </a:srgbClr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ts val="2400"/>
              <a:buFont typeface="Heeb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Zoning tools to reduce urban heat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1" name="Google Shape;195;p29">
            <a:extLst>
              <a:ext uri="{FF2B5EF4-FFF2-40B4-BE49-F238E27FC236}">
                <a16:creationId xmlns:a16="http://schemas.microsoft.com/office/drawing/2014/main" id="{D0D76536-D5B4-C89B-1D3D-5C4A5F40249F}"/>
              </a:ext>
            </a:extLst>
          </p:cNvPr>
          <p:cNvSpPr txBox="1">
            <a:spLocks noGrp="1"/>
          </p:cNvSpPr>
          <p:nvPr/>
        </p:nvSpPr>
        <p:spPr>
          <a:xfrm>
            <a:off x="1259940" y="4029500"/>
            <a:ext cx="3083460" cy="734332"/>
          </a:xfrm>
          <a:prstGeom prst="rect">
            <a:avLst/>
          </a:prstGeom>
          <a:gradFill>
            <a:gsLst>
              <a:gs pos="0">
                <a:schemeClr val="lt1"/>
              </a:gs>
              <a:gs pos="20000">
                <a:srgbClr val="EAE6FA">
                  <a:alpha val="39215"/>
                </a:srgbClr>
              </a:gs>
              <a:gs pos="52000">
                <a:srgbClr val="0076FF">
                  <a:alpha val="18823"/>
                </a:srgbClr>
              </a:gs>
              <a:gs pos="75000">
                <a:srgbClr val="EAE6FA">
                  <a:alpha val="54509"/>
                </a:srgbClr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ts val="2400"/>
              <a:buFont typeface="Heeb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Applications of Heat CCVI in Planning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2" name="Google Shape;204;p29">
            <a:extLst>
              <a:ext uri="{FF2B5EF4-FFF2-40B4-BE49-F238E27FC236}">
                <a16:creationId xmlns:a16="http://schemas.microsoft.com/office/drawing/2014/main" id="{F58A8D48-A261-AB08-C9AF-F2D7467D3914}"/>
              </a:ext>
            </a:extLst>
          </p:cNvPr>
          <p:cNvSpPr txBox="1">
            <a:spLocks noGrp="1"/>
          </p:cNvSpPr>
          <p:nvPr/>
        </p:nvSpPr>
        <p:spPr>
          <a:xfrm>
            <a:off x="4721640" y="2431342"/>
            <a:ext cx="6966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 Vietnam Pr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Be Vietnam Pr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02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3" name="Google Shape;204;p29">
            <a:extLst>
              <a:ext uri="{FF2B5EF4-FFF2-40B4-BE49-F238E27FC236}">
                <a16:creationId xmlns:a16="http://schemas.microsoft.com/office/drawing/2014/main" id="{BB63E83C-01DE-DCEC-9837-382961BB0B6B}"/>
              </a:ext>
            </a:extLst>
          </p:cNvPr>
          <p:cNvSpPr txBox="1">
            <a:spLocks noGrp="1"/>
          </p:cNvSpPr>
          <p:nvPr/>
        </p:nvSpPr>
        <p:spPr>
          <a:xfrm>
            <a:off x="8576310" y="2478730"/>
            <a:ext cx="6966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 Vietnam Pr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Be Vietnam Pr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03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4" name="Google Shape;204;p29">
            <a:extLst>
              <a:ext uri="{FF2B5EF4-FFF2-40B4-BE49-F238E27FC236}">
                <a16:creationId xmlns:a16="http://schemas.microsoft.com/office/drawing/2014/main" id="{57A87A2E-6C1F-84FE-3C20-1F3231CAAFF3}"/>
              </a:ext>
            </a:extLst>
          </p:cNvPr>
          <p:cNvSpPr txBox="1">
            <a:spLocks noGrp="1"/>
          </p:cNvSpPr>
          <p:nvPr/>
        </p:nvSpPr>
        <p:spPr>
          <a:xfrm>
            <a:off x="491490" y="3957144"/>
            <a:ext cx="6966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 Vietnam Pr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Be Vietnam Pr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04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5" name="Google Shape;204;p29">
            <a:extLst>
              <a:ext uri="{FF2B5EF4-FFF2-40B4-BE49-F238E27FC236}">
                <a16:creationId xmlns:a16="http://schemas.microsoft.com/office/drawing/2014/main" id="{E97A23DA-893B-66A4-A27F-47CA60AEBA01}"/>
              </a:ext>
            </a:extLst>
          </p:cNvPr>
          <p:cNvSpPr txBox="1">
            <a:spLocks noGrp="1"/>
          </p:cNvSpPr>
          <p:nvPr/>
        </p:nvSpPr>
        <p:spPr>
          <a:xfrm>
            <a:off x="4721640" y="4067232"/>
            <a:ext cx="6966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 Vietnam Pr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Be Vietnam Pr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05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6" name="Google Shape;204;p29">
            <a:extLst>
              <a:ext uri="{FF2B5EF4-FFF2-40B4-BE49-F238E27FC236}">
                <a16:creationId xmlns:a16="http://schemas.microsoft.com/office/drawing/2014/main" id="{BC175BED-5A3A-5D8B-B846-D1582A375AB7}"/>
              </a:ext>
            </a:extLst>
          </p:cNvPr>
          <p:cNvSpPr txBox="1">
            <a:spLocks noGrp="1"/>
          </p:cNvSpPr>
          <p:nvPr/>
        </p:nvSpPr>
        <p:spPr>
          <a:xfrm>
            <a:off x="8576310" y="3957144"/>
            <a:ext cx="6966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 Vietnam Pr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Be Vietnam Pr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06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1BC8A3-AE1F-4E05-8C96-921C41B20D71}"/>
              </a:ext>
            </a:extLst>
          </p:cNvPr>
          <p:cNvSpPr/>
          <p:nvPr/>
        </p:nvSpPr>
        <p:spPr>
          <a:xfrm>
            <a:off x="559293" y="3764132"/>
            <a:ext cx="4162347" cy="129614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C8F770-F1E0-454A-A73F-301A85723879}"/>
              </a:ext>
            </a:extLst>
          </p:cNvPr>
          <p:cNvSpPr txBox="1">
            <a:spLocks/>
          </p:cNvSpPr>
          <p:nvPr/>
        </p:nvSpPr>
        <p:spPr>
          <a:xfrm>
            <a:off x="839790" y="602299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9444"/>
                </a:solidFill>
                <a:latin typeface="trueno"/>
              </a:rPr>
              <a:t>Planning for Extreme Heat </a:t>
            </a:r>
          </a:p>
          <a:p>
            <a:r>
              <a:rPr lang="en-US" b="1" dirty="0">
                <a:solidFill>
                  <a:srgbClr val="009444"/>
                </a:solidFill>
                <a:latin typeface="trueno"/>
              </a:rPr>
              <a:t>How to Use CIRCA's Climate Change Vulnerability Index</a:t>
            </a:r>
          </a:p>
        </p:txBody>
      </p:sp>
    </p:spTree>
    <p:extLst>
      <p:ext uri="{BB962C8B-B14F-4D97-AF65-F5344CB8AC3E}">
        <p14:creationId xmlns:p14="http://schemas.microsoft.com/office/powerpoint/2010/main" val="1715722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0EC60-505E-4B5B-8170-31777010E59C}"/>
              </a:ext>
            </a:extLst>
          </p:cNvPr>
          <p:cNvSpPr txBox="1"/>
          <p:nvPr/>
        </p:nvSpPr>
        <p:spPr>
          <a:xfrm>
            <a:off x="573931" y="1937499"/>
            <a:ext cx="1094361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Resilient Connecticut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Phase II: CIRCA is using the CCVI during a planning process to identify project areas, which we call “Phase III” projects 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Resilient Connecticut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Phase III: CIRCA’s consultants are using the CCVI within the Phase III projects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Non-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Resilient Connecticut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CIRCA projects: CIRCA is using the CCVI for other kinds of planning efforts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Planning and concept design projects completed by others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0C4A92-1167-42B8-BD9D-1896AE5D9507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804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Uses for the CCVI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CD6B8-E45A-4BC4-8409-0376ED54997B}"/>
              </a:ext>
            </a:extLst>
          </p:cNvPr>
          <p:cNvSpPr txBox="1"/>
          <p:nvPr/>
        </p:nvSpPr>
        <p:spPr>
          <a:xfrm>
            <a:off x="3204839" y="1180730"/>
            <a:ext cx="559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9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 General Categories are Emerging</a:t>
            </a:r>
          </a:p>
        </p:txBody>
      </p:sp>
    </p:spTree>
    <p:extLst>
      <p:ext uri="{BB962C8B-B14F-4D97-AF65-F5344CB8AC3E}">
        <p14:creationId xmlns:p14="http://schemas.microsoft.com/office/powerpoint/2010/main" val="3049684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E2FCB-C414-48CE-96E1-7EB0A5A0A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0" r="52031" b="14166"/>
          <a:stretch/>
        </p:blipFill>
        <p:spPr>
          <a:xfrm>
            <a:off x="215516" y="428625"/>
            <a:ext cx="11760968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77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973D84A7-271F-45BB-9B98-B39483821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712" b="5440"/>
          <a:stretch/>
        </p:blipFill>
        <p:spPr>
          <a:xfrm>
            <a:off x="318431" y="714376"/>
            <a:ext cx="5396570" cy="3952874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32A39AC-6129-43ED-867C-4B8AADAC0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40"/>
          <a:stretch/>
        </p:blipFill>
        <p:spPr>
          <a:xfrm>
            <a:off x="5943599" y="714376"/>
            <a:ext cx="6015213" cy="3952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F77723-70EE-4D68-8266-D5BF4C5EA9CA}"/>
              </a:ext>
            </a:extLst>
          </p:cNvPr>
          <p:cNvSpPr txBox="1"/>
          <p:nvPr/>
        </p:nvSpPr>
        <p:spPr>
          <a:xfrm>
            <a:off x="6984972" y="4712241"/>
            <a:ext cx="2290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Development and impervious surfaces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1A8A9-D0A9-4F95-A884-4425BCFD402D}"/>
              </a:ext>
            </a:extLst>
          </p:cNvPr>
          <p:cNvSpPr txBox="1"/>
          <p:nvPr/>
        </p:nvSpPr>
        <p:spPr>
          <a:xfrm>
            <a:off x="1485900" y="4709480"/>
            <a:ext cx="325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Wholesale nurseries, tobacco, and agricultural land</a:t>
            </a:r>
          </a:p>
        </p:txBody>
      </p:sp>
    </p:spTree>
    <p:extLst>
      <p:ext uri="{BB962C8B-B14F-4D97-AF65-F5344CB8AC3E}">
        <p14:creationId xmlns:p14="http://schemas.microsoft.com/office/powerpoint/2010/main" val="3487991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0EC60-505E-4B5B-8170-31777010E59C}"/>
              </a:ext>
            </a:extLst>
          </p:cNvPr>
          <p:cNvSpPr txBox="1"/>
          <p:nvPr/>
        </p:nvSpPr>
        <p:spPr>
          <a:xfrm>
            <a:off x="573931" y="1937499"/>
            <a:ext cx="1094361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Resilient Connecticut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Phase II: CIRCA is using the CCVI during a planning process to identify project areas, which we call “Phase III” projects 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Resilient Connecticut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Phase III: CIRCA’s consultants are using the CCVI within the Phase III projects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Non-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Resilient Connecticut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CIRCA projects: CIRCA is using the CCVI for other kinds of planning efforts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Planning and concept design projects completed by others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0C4A92-1167-42B8-BD9D-1896AE5D9507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804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Uses for the CCVI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CD6B8-E45A-4BC4-8409-0376ED54997B}"/>
              </a:ext>
            </a:extLst>
          </p:cNvPr>
          <p:cNvSpPr txBox="1"/>
          <p:nvPr/>
        </p:nvSpPr>
        <p:spPr>
          <a:xfrm>
            <a:off x="3204839" y="1180730"/>
            <a:ext cx="559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9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 General Categories are Emerging</a:t>
            </a:r>
          </a:p>
        </p:txBody>
      </p:sp>
    </p:spTree>
    <p:extLst>
      <p:ext uri="{BB962C8B-B14F-4D97-AF65-F5344CB8AC3E}">
        <p14:creationId xmlns:p14="http://schemas.microsoft.com/office/powerpoint/2010/main" val="110700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BFD68B-5AB2-45D8-B697-AC6ED9C13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3" t="15016" r="50631" b="5630"/>
          <a:stretch/>
        </p:blipFill>
        <p:spPr>
          <a:xfrm>
            <a:off x="233778" y="248575"/>
            <a:ext cx="4243526" cy="5442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3D989-B544-437A-9E36-3A52EE7532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82" t="14628" r="16117" b="6019"/>
          <a:stretch/>
        </p:blipFill>
        <p:spPr>
          <a:xfrm>
            <a:off x="4811480" y="781236"/>
            <a:ext cx="7146742" cy="46163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3995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CD7B32-431B-43A7-8580-BB8F5278C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10" t="15016" r="34758" b="5760"/>
          <a:stretch/>
        </p:blipFill>
        <p:spPr>
          <a:xfrm>
            <a:off x="195309" y="266330"/>
            <a:ext cx="4234648" cy="5433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02A1D9-D12A-4634-AEF3-542BCA4C4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913" t="14369" r="17354" b="5502"/>
          <a:stretch/>
        </p:blipFill>
        <p:spPr>
          <a:xfrm>
            <a:off x="4598632" y="204185"/>
            <a:ext cx="4234649" cy="54952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3E6C4D-2268-4C36-936A-5EAC9A677C11}"/>
              </a:ext>
            </a:extLst>
          </p:cNvPr>
          <p:cNvSpPr/>
          <p:nvPr/>
        </p:nvSpPr>
        <p:spPr>
          <a:xfrm>
            <a:off x="6684885" y="3790765"/>
            <a:ext cx="2050742" cy="1358284"/>
          </a:xfrm>
          <a:prstGeom prst="rect">
            <a:avLst/>
          </a:prstGeom>
          <a:noFill/>
          <a:ln w="28575">
            <a:solidFill>
              <a:srgbClr val="0094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8F0C1-0BF3-40D8-A5E2-B9CC8C6DF7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44" t="14627" r="52524" b="6149"/>
          <a:stretch/>
        </p:blipFill>
        <p:spPr>
          <a:xfrm>
            <a:off x="7441272" y="284085"/>
            <a:ext cx="4238392" cy="5566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ADC8D4-8E63-47DD-A0BF-18A98424D910}"/>
              </a:ext>
            </a:extLst>
          </p:cNvPr>
          <p:cNvSpPr/>
          <p:nvPr/>
        </p:nvSpPr>
        <p:spPr>
          <a:xfrm>
            <a:off x="7627397" y="3622089"/>
            <a:ext cx="1933071" cy="1944209"/>
          </a:xfrm>
          <a:prstGeom prst="rect">
            <a:avLst/>
          </a:prstGeom>
          <a:noFill/>
          <a:ln w="28575">
            <a:solidFill>
              <a:srgbClr val="0094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5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93365B-971F-49C9-A7FC-13289E048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9" t="22837" r="63138" b="7376"/>
          <a:stretch/>
        </p:blipFill>
        <p:spPr>
          <a:xfrm>
            <a:off x="6303852" y="352335"/>
            <a:ext cx="4449416" cy="5339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1351EF-A629-4838-A30B-B299542527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49" t="23405" r="60665" b="13900"/>
          <a:stretch/>
        </p:blipFill>
        <p:spPr>
          <a:xfrm>
            <a:off x="1438732" y="373932"/>
            <a:ext cx="4174758" cy="53177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5291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A52EC2-F4B8-45DD-9E30-4006F0408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76" t="15534" r="33738" b="6666"/>
          <a:stretch/>
        </p:blipFill>
        <p:spPr>
          <a:xfrm>
            <a:off x="230818" y="275208"/>
            <a:ext cx="4119239" cy="5335480"/>
          </a:xfrm>
          <a:prstGeom prst="rect">
            <a:avLst/>
          </a:prstGeom>
        </p:spPr>
      </p:pic>
      <p:pic>
        <p:nvPicPr>
          <p:cNvPr id="3" name="Content Placeholder 4" descr="A map of heat and temperature&#10;&#10;Description automatically generated">
            <a:extLst>
              <a:ext uri="{FF2B5EF4-FFF2-40B4-BE49-F238E27FC236}">
                <a16:creationId xmlns:a16="http://schemas.microsoft.com/office/drawing/2014/main" id="{5CBC9059-45DE-42C7-AE1C-40D4372EA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84" y="210527"/>
            <a:ext cx="3780393" cy="4892274"/>
          </a:xfrm>
          <a:prstGeom prst="rect">
            <a:avLst/>
          </a:prstGeom>
        </p:spPr>
      </p:pic>
      <p:pic>
        <p:nvPicPr>
          <p:cNvPr id="4" name="Picture 3" descr="A map of heat and temperature&#10;&#10;Description automatically generated">
            <a:extLst>
              <a:ext uri="{FF2B5EF4-FFF2-40B4-BE49-F238E27FC236}">
                <a16:creationId xmlns:a16="http://schemas.microsoft.com/office/drawing/2014/main" id="{401D3493-CC3A-4F4B-AD8D-9306B0AB5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77" y="210527"/>
            <a:ext cx="3780392" cy="489227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CE92479-3F2C-430A-B6C4-6E890FBFD676}"/>
              </a:ext>
            </a:extLst>
          </p:cNvPr>
          <p:cNvSpPr/>
          <p:nvPr/>
        </p:nvSpPr>
        <p:spPr>
          <a:xfrm rot="20666518">
            <a:off x="5530785" y="1846555"/>
            <a:ext cx="861134" cy="111858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6069F5-73B7-445D-8F9D-ABE16AE573E2}"/>
              </a:ext>
            </a:extLst>
          </p:cNvPr>
          <p:cNvSpPr/>
          <p:nvPr/>
        </p:nvSpPr>
        <p:spPr>
          <a:xfrm rot="2975253">
            <a:off x="10350540" y="1910178"/>
            <a:ext cx="861134" cy="111858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72404F-C819-4F33-96EE-DAF3EDD71B73}"/>
              </a:ext>
            </a:extLst>
          </p:cNvPr>
          <p:cNvSpPr txBox="1"/>
          <p:nvPr/>
        </p:nvSpPr>
        <p:spPr>
          <a:xfrm>
            <a:off x="5165697" y="5026503"/>
            <a:ext cx="2290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Development and impervious surfaces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F09172-210B-451D-8AD2-8ACF410F3839}"/>
              </a:ext>
            </a:extLst>
          </p:cNvPr>
          <p:cNvSpPr txBox="1"/>
          <p:nvPr/>
        </p:nvSpPr>
        <p:spPr>
          <a:xfrm>
            <a:off x="9087417" y="5026503"/>
            <a:ext cx="2290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Wholesale nurseries and agricultural land</a:t>
            </a:r>
          </a:p>
        </p:txBody>
      </p:sp>
    </p:spTree>
    <p:extLst>
      <p:ext uri="{BB962C8B-B14F-4D97-AF65-F5344CB8AC3E}">
        <p14:creationId xmlns:p14="http://schemas.microsoft.com/office/powerpoint/2010/main" val="780236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6900BE-66E0-43B1-BC15-14CE76E93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300" y="153654"/>
            <a:ext cx="4238387" cy="56511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0F7488-4233-4347-A534-52C7BE487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518" y="153654"/>
            <a:ext cx="4238387" cy="56511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1646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A945E4-529E-4FC7-A9EA-7C8BF6C295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4" r="4016" b="6951"/>
          <a:stretch/>
        </p:blipFill>
        <p:spPr>
          <a:xfrm>
            <a:off x="182669" y="73098"/>
            <a:ext cx="11702374" cy="577823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3F9EA02-5010-4CB5-8BC5-D54522D8F20E}"/>
              </a:ext>
            </a:extLst>
          </p:cNvPr>
          <p:cNvSpPr/>
          <p:nvPr/>
        </p:nvSpPr>
        <p:spPr>
          <a:xfrm rot="753522">
            <a:off x="3437402" y="1913438"/>
            <a:ext cx="1161359" cy="3875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4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0EC60-505E-4B5B-8170-31777010E59C}"/>
              </a:ext>
            </a:extLst>
          </p:cNvPr>
          <p:cNvSpPr txBox="1"/>
          <p:nvPr/>
        </p:nvSpPr>
        <p:spPr>
          <a:xfrm>
            <a:off x="573931" y="1937499"/>
            <a:ext cx="1094361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Resilient Connecticut</a:t>
            </a:r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Phase II: CIRCA is using the CCVI during a planning process to identify project areas, which we call “Phase III” projects </a:t>
            </a:r>
            <a:endParaRPr lang="en-US" sz="26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Resilient Connecticut</a:t>
            </a:r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Phase III: CIRCA’s consultants are using the CCVI within the Phase III projects</a:t>
            </a:r>
            <a:endParaRPr lang="en-US" sz="26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Non-</a:t>
            </a:r>
            <a:r>
              <a:rPr lang="en-US" sz="2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Resilient Connecticut</a:t>
            </a:r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CIRCA projects: CIRCA is using the CCVI for other kinds of planning efforts</a:t>
            </a:r>
            <a:endParaRPr lang="en-US" sz="26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Planning and concept design projects completed by others</a:t>
            </a:r>
            <a:endParaRPr lang="en-US" sz="26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0C4A92-1167-42B8-BD9D-1896AE5D9507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804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Uses for the CCVI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CD6B8-E45A-4BC4-8409-0376ED54997B}"/>
              </a:ext>
            </a:extLst>
          </p:cNvPr>
          <p:cNvSpPr txBox="1"/>
          <p:nvPr/>
        </p:nvSpPr>
        <p:spPr>
          <a:xfrm>
            <a:off x="3204839" y="1180730"/>
            <a:ext cx="559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9444"/>
                </a:solidFill>
              </a:rPr>
              <a:t>Four General Categories are Emerging</a:t>
            </a:r>
          </a:p>
        </p:txBody>
      </p:sp>
    </p:spTree>
    <p:extLst>
      <p:ext uri="{BB962C8B-B14F-4D97-AF65-F5344CB8AC3E}">
        <p14:creationId xmlns:p14="http://schemas.microsoft.com/office/powerpoint/2010/main" val="1110511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6017BD-3E51-4B1A-B8F5-936921F9A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83" t="8155" r="31408" b="14175"/>
          <a:stretch/>
        </p:blipFill>
        <p:spPr>
          <a:xfrm>
            <a:off x="6320656" y="328474"/>
            <a:ext cx="5548544" cy="53266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35A479-75F3-4D08-8F82-1F118EAE6D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83" t="8673" r="30534" b="15340"/>
          <a:stretch/>
        </p:blipFill>
        <p:spPr>
          <a:xfrm>
            <a:off x="124286" y="328474"/>
            <a:ext cx="5655077" cy="52111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0AD8A1B-F86C-4B34-A289-F9B341350F9E}"/>
              </a:ext>
            </a:extLst>
          </p:cNvPr>
          <p:cNvSpPr/>
          <p:nvPr/>
        </p:nvSpPr>
        <p:spPr>
          <a:xfrm rot="753522">
            <a:off x="2853999" y="1457695"/>
            <a:ext cx="837560" cy="337269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7E6D12-F112-4017-BDD2-4248FD1ED02A}"/>
              </a:ext>
            </a:extLst>
          </p:cNvPr>
          <p:cNvSpPr/>
          <p:nvPr/>
        </p:nvSpPr>
        <p:spPr>
          <a:xfrm rot="753522">
            <a:off x="9140866" y="1590861"/>
            <a:ext cx="837560" cy="337269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43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5;p29">
            <a:extLst>
              <a:ext uri="{FF2B5EF4-FFF2-40B4-BE49-F238E27FC236}">
                <a16:creationId xmlns:a16="http://schemas.microsoft.com/office/drawing/2014/main" id="{620F4CDB-4711-1FC0-F42D-4EB068705C6D}"/>
              </a:ext>
            </a:extLst>
          </p:cNvPr>
          <p:cNvSpPr txBox="1">
            <a:spLocks noGrp="1"/>
          </p:cNvSpPr>
          <p:nvPr/>
        </p:nvSpPr>
        <p:spPr>
          <a:xfrm>
            <a:off x="1259940" y="2440999"/>
            <a:ext cx="3083460" cy="734331"/>
          </a:xfrm>
          <a:prstGeom prst="rect">
            <a:avLst/>
          </a:prstGeom>
          <a:gradFill>
            <a:gsLst>
              <a:gs pos="0">
                <a:schemeClr val="lt1"/>
              </a:gs>
              <a:gs pos="20000">
                <a:srgbClr val="EAE6FA">
                  <a:alpha val="39215"/>
                </a:srgbClr>
              </a:gs>
              <a:gs pos="52000">
                <a:srgbClr val="0076FF">
                  <a:alpha val="18823"/>
                </a:srgbClr>
              </a:gs>
              <a:gs pos="75000">
                <a:srgbClr val="EAE6FA">
                  <a:alpha val="54509"/>
                </a:srgbClr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ts val="2400"/>
              <a:buFont typeface="Heeb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CCVI and Methods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5" name="Google Shape;204;p29">
            <a:extLst>
              <a:ext uri="{FF2B5EF4-FFF2-40B4-BE49-F238E27FC236}">
                <a16:creationId xmlns:a16="http://schemas.microsoft.com/office/drawing/2014/main" id="{61210099-EDD2-3895-87D3-CD241E4FB3F5}"/>
              </a:ext>
            </a:extLst>
          </p:cNvPr>
          <p:cNvSpPr txBox="1">
            <a:spLocks noGrp="1"/>
          </p:cNvSpPr>
          <p:nvPr/>
        </p:nvSpPr>
        <p:spPr>
          <a:xfrm>
            <a:off x="491490" y="2459864"/>
            <a:ext cx="6966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 Vietnam Pr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Be Vietnam Pr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01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7" name="Google Shape;195;p29">
            <a:extLst>
              <a:ext uri="{FF2B5EF4-FFF2-40B4-BE49-F238E27FC236}">
                <a16:creationId xmlns:a16="http://schemas.microsoft.com/office/drawing/2014/main" id="{D49D5ED9-A2AD-4B60-57E1-F03FEC6F167C}"/>
              </a:ext>
            </a:extLst>
          </p:cNvPr>
          <p:cNvSpPr txBox="1">
            <a:spLocks noGrp="1"/>
          </p:cNvSpPr>
          <p:nvPr/>
        </p:nvSpPr>
        <p:spPr>
          <a:xfrm>
            <a:off x="5323305" y="2462722"/>
            <a:ext cx="2866290" cy="734331"/>
          </a:xfrm>
          <a:prstGeom prst="rect">
            <a:avLst/>
          </a:prstGeom>
          <a:gradFill>
            <a:gsLst>
              <a:gs pos="0">
                <a:schemeClr val="lt1"/>
              </a:gs>
              <a:gs pos="20000">
                <a:srgbClr val="EAE6FA">
                  <a:alpha val="39215"/>
                </a:srgbClr>
              </a:gs>
              <a:gs pos="52000">
                <a:srgbClr val="0076FF">
                  <a:alpha val="18823"/>
                </a:srgbClr>
              </a:gs>
              <a:gs pos="75000">
                <a:srgbClr val="EAE6FA">
                  <a:alpha val="54509"/>
                </a:srgbClr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ts val="2400"/>
              <a:buFont typeface="Heeb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Data in Heat CCVI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8" name="Google Shape;195;p29">
            <a:extLst>
              <a:ext uri="{FF2B5EF4-FFF2-40B4-BE49-F238E27FC236}">
                <a16:creationId xmlns:a16="http://schemas.microsoft.com/office/drawing/2014/main" id="{3032F888-CE1F-575A-463B-751DEE8BB749}"/>
              </a:ext>
            </a:extLst>
          </p:cNvPr>
          <p:cNvSpPr txBox="1">
            <a:spLocks noGrp="1"/>
          </p:cNvSpPr>
          <p:nvPr/>
        </p:nvSpPr>
        <p:spPr>
          <a:xfrm>
            <a:off x="9169500" y="2478730"/>
            <a:ext cx="2412900" cy="697619"/>
          </a:xfrm>
          <a:prstGeom prst="rect">
            <a:avLst/>
          </a:prstGeom>
          <a:gradFill>
            <a:gsLst>
              <a:gs pos="0">
                <a:schemeClr val="lt1"/>
              </a:gs>
              <a:gs pos="20000">
                <a:srgbClr val="EAE6FA">
                  <a:alpha val="39215"/>
                </a:srgbClr>
              </a:gs>
              <a:gs pos="52000">
                <a:srgbClr val="0076FF">
                  <a:alpha val="18823"/>
                </a:srgbClr>
              </a:gs>
              <a:gs pos="75000">
                <a:srgbClr val="EAE6FA">
                  <a:alpha val="54509"/>
                </a:srgbClr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ts val="2400"/>
              <a:buFont typeface="Heeb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Demo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9" name="Google Shape;195;p29">
            <a:extLst>
              <a:ext uri="{FF2B5EF4-FFF2-40B4-BE49-F238E27FC236}">
                <a16:creationId xmlns:a16="http://schemas.microsoft.com/office/drawing/2014/main" id="{15F7E80D-D6C1-522D-6348-F02AEB93374C}"/>
              </a:ext>
            </a:extLst>
          </p:cNvPr>
          <p:cNvSpPr txBox="1">
            <a:spLocks noGrp="1"/>
          </p:cNvSpPr>
          <p:nvPr/>
        </p:nvSpPr>
        <p:spPr>
          <a:xfrm>
            <a:off x="5418240" y="4038118"/>
            <a:ext cx="2866290" cy="734332"/>
          </a:xfrm>
          <a:prstGeom prst="rect">
            <a:avLst/>
          </a:prstGeom>
          <a:gradFill>
            <a:gsLst>
              <a:gs pos="0">
                <a:schemeClr val="lt1"/>
              </a:gs>
              <a:gs pos="20000">
                <a:srgbClr val="EAE6FA">
                  <a:alpha val="39215"/>
                </a:srgbClr>
              </a:gs>
              <a:gs pos="52000">
                <a:srgbClr val="0076FF">
                  <a:alpha val="18823"/>
                </a:srgbClr>
              </a:gs>
              <a:gs pos="75000">
                <a:srgbClr val="EAE6FA">
                  <a:alpha val="54509"/>
                </a:srgbClr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ts val="2400"/>
              <a:buFont typeface="Heeb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Legal and Policy Tools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0" name="Google Shape;195;p29">
            <a:extLst>
              <a:ext uri="{FF2B5EF4-FFF2-40B4-BE49-F238E27FC236}">
                <a16:creationId xmlns:a16="http://schemas.microsoft.com/office/drawing/2014/main" id="{73F4ED46-4EE9-03EA-E855-F027AAF86132}"/>
              </a:ext>
            </a:extLst>
          </p:cNvPr>
          <p:cNvSpPr txBox="1">
            <a:spLocks noGrp="1"/>
          </p:cNvSpPr>
          <p:nvPr/>
        </p:nvSpPr>
        <p:spPr>
          <a:xfrm>
            <a:off x="9142162" y="4038118"/>
            <a:ext cx="2866290" cy="734332"/>
          </a:xfrm>
          <a:prstGeom prst="rect">
            <a:avLst/>
          </a:prstGeom>
          <a:gradFill>
            <a:gsLst>
              <a:gs pos="0">
                <a:schemeClr val="lt1"/>
              </a:gs>
              <a:gs pos="20000">
                <a:srgbClr val="EAE6FA">
                  <a:alpha val="39215"/>
                </a:srgbClr>
              </a:gs>
              <a:gs pos="52000">
                <a:srgbClr val="0076FF">
                  <a:alpha val="18823"/>
                </a:srgbClr>
              </a:gs>
              <a:gs pos="75000">
                <a:srgbClr val="EAE6FA">
                  <a:alpha val="54509"/>
                </a:srgbClr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ts val="2400"/>
              <a:buFont typeface="Heeb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Zoning tools to reduce urban heat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1" name="Google Shape;195;p29">
            <a:extLst>
              <a:ext uri="{FF2B5EF4-FFF2-40B4-BE49-F238E27FC236}">
                <a16:creationId xmlns:a16="http://schemas.microsoft.com/office/drawing/2014/main" id="{D0D76536-D5B4-C89B-1D3D-5C4A5F40249F}"/>
              </a:ext>
            </a:extLst>
          </p:cNvPr>
          <p:cNvSpPr txBox="1">
            <a:spLocks noGrp="1"/>
          </p:cNvSpPr>
          <p:nvPr/>
        </p:nvSpPr>
        <p:spPr>
          <a:xfrm>
            <a:off x="1259940" y="4029500"/>
            <a:ext cx="3083460" cy="734332"/>
          </a:xfrm>
          <a:prstGeom prst="rect">
            <a:avLst/>
          </a:prstGeom>
          <a:gradFill>
            <a:gsLst>
              <a:gs pos="0">
                <a:schemeClr val="lt1"/>
              </a:gs>
              <a:gs pos="20000">
                <a:srgbClr val="EAE6FA">
                  <a:alpha val="39215"/>
                </a:srgbClr>
              </a:gs>
              <a:gs pos="52000">
                <a:srgbClr val="0076FF">
                  <a:alpha val="18823"/>
                </a:srgbClr>
              </a:gs>
              <a:gs pos="75000">
                <a:srgbClr val="EAE6FA">
                  <a:alpha val="54509"/>
                </a:srgbClr>
              </a:gs>
              <a:gs pos="100000">
                <a:schemeClr val="lt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ebo"/>
              <a:buNone/>
              <a:defRPr sz="2400" b="0" i="0" u="none" strike="noStrike" cap="none">
                <a:solidFill>
                  <a:schemeClr val="dk1"/>
                </a:solidFill>
                <a:latin typeface="Heebo"/>
                <a:ea typeface="Heebo"/>
                <a:cs typeface="Heebo"/>
                <a:sym typeface="Heebo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prstClr val="black"/>
              </a:buClr>
              <a:buSzPts val="2400"/>
              <a:buFont typeface="Heeb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Applications of Heat CCVI in Planning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2" name="Google Shape;204;p29">
            <a:extLst>
              <a:ext uri="{FF2B5EF4-FFF2-40B4-BE49-F238E27FC236}">
                <a16:creationId xmlns:a16="http://schemas.microsoft.com/office/drawing/2014/main" id="{F58A8D48-A261-AB08-C9AF-F2D7467D3914}"/>
              </a:ext>
            </a:extLst>
          </p:cNvPr>
          <p:cNvSpPr txBox="1">
            <a:spLocks noGrp="1"/>
          </p:cNvSpPr>
          <p:nvPr/>
        </p:nvSpPr>
        <p:spPr>
          <a:xfrm>
            <a:off x="4721640" y="2431342"/>
            <a:ext cx="6966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 Vietnam Pr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Be Vietnam Pr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02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3" name="Google Shape;204;p29">
            <a:extLst>
              <a:ext uri="{FF2B5EF4-FFF2-40B4-BE49-F238E27FC236}">
                <a16:creationId xmlns:a16="http://schemas.microsoft.com/office/drawing/2014/main" id="{BB63E83C-01DE-DCEC-9837-382961BB0B6B}"/>
              </a:ext>
            </a:extLst>
          </p:cNvPr>
          <p:cNvSpPr txBox="1">
            <a:spLocks noGrp="1"/>
          </p:cNvSpPr>
          <p:nvPr/>
        </p:nvSpPr>
        <p:spPr>
          <a:xfrm>
            <a:off x="8576310" y="2478730"/>
            <a:ext cx="6966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 Vietnam Pr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Be Vietnam Pr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03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4" name="Google Shape;204;p29">
            <a:extLst>
              <a:ext uri="{FF2B5EF4-FFF2-40B4-BE49-F238E27FC236}">
                <a16:creationId xmlns:a16="http://schemas.microsoft.com/office/drawing/2014/main" id="{57A87A2E-6C1F-84FE-3C20-1F3231CAAFF3}"/>
              </a:ext>
            </a:extLst>
          </p:cNvPr>
          <p:cNvSpPr txBox="1">
            <a:spLocks noGrp="1"/>
          </p:cNvSpPr>
          <p:nvPr/>
        </p:nvSpPr>
        <p:spPr>
          <a:xfrm>
            <a:off x="491490" y="3957144"/>
            <a:ext cx="6966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 Vietnam Pr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Be Vietnam Pr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04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5" name="Google Shape;204;p29">
            <a:extLst>
              <a:ext uri="{FF2B5EF4-FFF2-40B4-BE49-F238E27FC236}">
                <a16:creationId xmlns:a16="http://schemas.microsoft.com/office/drawing/2014/main" id="{E97A23DA-893B-66A4-A27F-47CA60AEBA01}"/>
              </a:ext>
            </a:extLst>
          </p:cNvPr>
          <p:cNvSpPr txBox="1">
            <a:spLocks noGrp="1"/>
          </p:cNvSpPr>
          <p:nvPr/>
        </p:nvSpPr>
        <p:spPr>
          <a:xfrm>
            <a:off x="4721640" y="4067232"/>
            <a:ext cx="6966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 Vietnam Pr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Be Vietnam Pr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05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6" name="Google Shape;204;p29">
            <a:extLst>
              <a:ext uri="{FF2B5EF4-FFF2-40B4-BE49-F238E27FC236}">
                <a16:creationId xmlns:a16="http://schemas.microsoft.com/office/drawing/2014/main" id="{BC175BED-5A3A-5D8B-B846-D1582A375AB7}"/>
              </a:ext>
            </a:extLst>
          </p:cNvPr>
          <p:cNvSpPr txBox="1">
            <a:spLocks noGrp="1"/>
          </p:cNvSpPr>
          <p:nvPr/>
        </p:nvSpPr>
        <p:spPr>
          <a:xfrm>
            <a:off x="8576310" y="3957144"/>
            <a:ext cx="6966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 Vietnam Pro"/>
              <a:buNone/>
              <a:defRPr sz="2200" b="1" i="0" u="none" strike="noStrike" cap="none">
                <a:solidFill>
                  <a:schemeClr val="dk1"/>
                </a:solidFill>
                <a:latin typeface="Be Vietnam Pro"/>
                <a:ea typeface="Be Vietnam Pro"/>
                <a:cs typeface="Be Vietnam Pro"/>
                <a:sym typeface="Be Vietnam P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4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4000"/>
              <a:buFont typeface="Be Vietnam Pro"/>
              <a:buNone/>
              <a:tabLst/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 Vietnam Pro"/>
                <a:sym typeface="Be Vietnam Pro"/>
              </a:rPr>
              <a:t>06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 Vietnam Pro"/>
              <a:sym typeface="Be Vietnam Pr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1BC8A3-AE1F-4E05-8C96-921C41B20D71}"/>
              </a:ext>
            </a:extLst>
          </p:cNvPr>
          <p:cNvSpPr/>
          <p:nvPr/>
        </p:nvSpPr>
        <p:spPr>
          <a:xfrm>
            <a:off x="4509866" y="3764132"/>
            <a:ext cx="4162347" cy="129614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C8F770-F1E0-454A-A73F-301A85723879}"/>
              </a:ext>
            </a:extLst>
          </p:cNvPr>
          <p:cNvSpPr txBox="1">
            <a:spLocks/>
          </p:cNvSpPr>
          <p:nvPr/>
        </p:nvSpPr>
        <p:spPr>
          <a:xfrm>
            <a:off x="839790" y="602299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9444"/>
                </a:solidFill>
                <a:latin typeface="trueno"/>
              </a:rPr>
              <a:t>Planning for Extreme Heat </a:t>
            </a:r>
          </a:p>
          <a:p>
            <a:r>
              <a:rPr lang="en-US" b="1" dirty="0">
                <a:solidFill>
                  <a:srgbClr val="009444"/>
                </a:solidFill>
                <a:latin typeface="trueno"/>
              </a:rPr>
              <a:t>How to Use CIRCA's Climate Change Vulnerability Index</a:t>
            </a:r>
          </a:p>
        </p:txBody>
      </p:sp>
    </p:spTree>
    <p:extLst>
      <p:ext uri="{BB962C8B-B14F-4D97-AF65-F5344CB8AC3E}">
        <p14:creationId xmlns:p14="http://schemas.microsoft.com/office/powerpoint/2010/main" val="1468218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0EC60-505E-4B5B-8170-31777010E59C}"/>
              </a:ext>
            </a:extLst>
          </p:cNvPr>
          <p:cNvSpPr txBox="1"/>
          <p:nvPr/>
        </p:nvSpPr>
        <p:spPr>
          <a:xfrm>
            <a:off x="573931" y="1937499"/>
            <a:ext cx="1094361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Resilient Connecticut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Phase II: CIRCA is using the CCVI during a planning process to identify project areas, which we call “Phase III” projects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Resilient Connecticut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Phase III: CIRCA’s consultants are using the CCVI within the Phase III projects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Non-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Resilient Connecticut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CIRCA projects: CIRCA is using the CCVI for other kinds of planning efforts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Planning and concept design projects completed by others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0C4A92-1167-42B8-BD9D-1896AE5D9507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804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Uses for the CCVI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CD6B8-E45A-4BC4-8409-0376ED54997B}"/>
              </a:ext>
            </a:extLst>
          </p:cNvPr>
          <p:cNvSpPr txBox="1"/>
          <p:nvPr/>
        </p:nvSpPr>
        <p:spPr>
          <a:xfrm>
            <a:off x="3204839" y="1180730"/>
            <a:ext cx="559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9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 General Categories are Emerging</a:t>
            </a:r>
          </a:p>
        </p:txBody>
      </p:sp>
    </p:spTree>
    <p:extLst>
      <p:ext uri="{BB962C8B-B14F-4D97-AF65-F5344CB8AC3E}">
        <p14:creationId xmlns:p14="http://schemas.microsoft.com/office/powerpoint/2010/main" val="117136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9C14D5-2FDF-432B-A554-D8131F1E9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81" y="267291"/>
            <a:ext cx="7179340" cy="40383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9A5C53-625E-423C-B869-53FD4F179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533" y="2095130"/>
            <a:ext cx="6334974" cy="35634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16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map&#10;&#10;Description automatically generated">
            <a:extLst>
              <a:ext uri="{FF2B5EF4-FFF2-40B4-BE49-F238E27FC236}">
                <a16:creationId xmlns:a16="http://schemas.microsoft.com/office/drawing/2014/main" id="{D7FFA6C2-988A-456E-8469-D81F31E4D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80" y="287377"/>
            <a:ext cx="7179340" cy="40397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09BE58-CA4D-44F7-89AA-34141B4B4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533" y="2095130"/>
            <a:ext cx="6334974" cy="35634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539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90EC60-505E-4B5B-8170-31777010E59C}"/>
              </a:ext>
            </a:extLst>
          </p:cNvPr>
          <p:cNvSpPr txBox="1"/>
          <p:nvPr/>
        </p:nvSpPr>
        <p:spPr>
          <a:xfrm>
            <a:off x="573931" y="1937499"/>
            <a:ext cx="1094361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Resilient Connecticut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Phase II: CIRCA is using the CCVI during a planning process to identify project areas, which we call “Phase III” projects 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Resilient Connecticut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Phase III: CIRCA’s consultants are using the CCVI within the Phase III projects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Non-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Resilient Connecticut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CIRCA projects: CIRCA is using the CCVI for other kinds of planning efforts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Planning and concept design projects completed by others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0C4A92-1167-42B8-BD9D-1896AE5D9507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804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Uses for the CCVI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CD6B8-E45A-4BC4-8409-0376ED54997B}"/>
              </a:ext>
            </a:extLst>
          </p:cNvPr>
          <p:cNvSpPr txBox="1"/>
          <p:nvPr/>
        </p:nvSpPr>
        <p:spPr>
          <a:xfrm>
            <a:off x="3204839" y="1180730"/>
            <a:ext cx="559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944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Four General Categories are Emerging</a:t>
            </a:r>
          </a:p>
        </p:txBody>
      </p:sp>
    </p:spTree>
    <p:extLst>
      <p:ext uri="{BB962C8B-B14F-4D97-AF65-F5344CB8AC3E}">
        <p14:creationId xmlns:p14="http://schemas.microsoft.com/office/powerpoint/2010/main" val="701839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BC8E1D-48F4-48C4-BAFC-83EEB5049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604" y="85725"/>
            <a:ext cx="8920933" cy="57723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0B806D-F449-4F56-A2EA-764E68D6EE44}"/>
              </a:ext>
            </a:extLst>
          </p:cNvPr>
          <p:cNvSpPr txBox="1"/>
          <p:nvPr/>
        </p:nvSpPr>
        <p:spPr>
          <a:xfrm>
            <a:off x="333375" y="5007245"/>
            <a:ext cx="1188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9444"/>
                </a:solidFill>
              </a:rPr>
              <a:t>New Haven</a:t>
            </a:r>
          </a:p>
        </p:txBody>
      </p:sp>
    </p:spTree>
    <p:extLst>
      <p:ext uri="{BB962C8B-B14F-4D97-AF65-F5344CB8AC3E}">
        <p14:creationId xmlns:p14="http://schemas.microsoft.com/office/powerpoint/2010/main" val="1719518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3EF8B5D6-4CFB-4858-9347-0B153E086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171450"/>
            <a:ext cx="7607300" cy="57054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D44390-9C25-45C0-B7E3-ADFA412CC7F1}"/>
              </a:ext>
            </a:extLst>
          </p:cNvPr>
          <p:cNvSpPr txBox="1"/>
          <p:nvPr/>
        </p:nvSpPr>
        <p:spPr>
          <a:xfrm>
            <a:off x="333375" y="5359670"/>
            <a:ext cx="1188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9444"/>
                </a:solidFill>
              </a:rPr>
              <a:t>Norwalk</a:t>
            </a:r>
          </a:p>
        </p:txBody>
      </p:sp>
    </p:spTree>
    <p:extLst>
      <p:ext uri="{BB962C8B-B14F-4D97-AF65-F5344CB8AC3E}">
        <p14:creationId xmlns:p14="http://schemas.microsoft.com/office/powerpoint/2010/main" val="180886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document&#10;&#10;Description automatically generated">
            <a:extLst>
              <a:ext uri="{FF2B5EF4-FFF2-40B4-BE49-F238E27FC236}">
                <a16:creationId xmlns:a16="http://schemas.microsoft.com/office/drawing/2014/main" id="{6DC26336-9A14-4E8C-BEA9-1A2650AD9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89" y="659604"/>
            <a:ext cx="8347361" cy="470006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B63C6DF-2A71-4849-921A-403DF59315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846" t="10068" r="4732" b="19010"/>
          <a:stretch/>
        </p:blipFill>
        <p:spPr>
          <a:xfrm>
            <a:off x="8724900" y="1276350"/>
            <a:ext cx="3114675" cy="30027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822CA-C2BD-4AF1-8E8F-64F344D6CBC1}"/>
              </a:ext>
            </a:extLst>
          </p:cNvPr>
          <p:cNvSpPr txBox="1"/>
          <p:nvPr/>
        </p:nvSpPr>
        <p:spPr>
          <a:xfrm>
            <a:off x="333375" y="5359670"/>
            <a:ext cx="1188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9444"/>
                </a:solidFill>
              </a:rPr>
              <a:t>Ansonia</a:t>
            </a:r>
          </a:p>
        </p:txBody>
      </p:sp>
    </p:spTree>
    <p:extLst>
      <p:ext uri="{BB962C8B-B14F-4D97-AF65-F5344CB8AC3E}">
        <p14:creationId xmlns:p14="http://schemas.microsoft.com/office/powerpoint/2010/main" val="3631948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7511</TotalTime>
  <Words>508</Words>
  <Application>Microsoft Office PowerPoint</Application>
  <PresentationFormat>Widescreen</PresentationFormat>
  <Paragraphs>84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Be Vietnam Pro</vt:lpstr>
      <vt:lpstr>Calibri</vt:lpstr>
      <vt:lpstr>Heebo</vt:lpstr>
      <vt:lpstr>Times New Roman</vt:lpstr>
      <vt:lpstr>trueno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CBallestrini</dc:creator>
  <cp:lastModifiedBy>Govert, Nicole</cp:lastModifiedBy>
  <cp:revision>120</cp:revision>
  <cp:lastPrinted>2015-03-03T23:15:03Z</cp:lastPrinted>
  <dcterms:created xsi:type="dcterms:W3CDTF">2013-10-10T18:53:03Z</dcterms:created>
  <dcterms:modified xsi:type="dcterms:W3CDTF">2023-07-13T12:48:11Z</dcterms:modified>
</cp:coreProperties>
</file>