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sldIdLst>
    <p:sldId id="256" r:id="rId2"/>
    <p:sldId id="261" r:id="rId3"/>
    <p:sldId id="268" r:id="rId4"/>
    <p:sldId id="273" r:id="rId5"/>
    <p:sldId id="266" r:id="rId6"/>
    <p:sldId id="274" r:id="rId7"/>
    <p:sldId id="275" r:id="rId8"/>
    <p:sldId id="260" r:id="rId9"/>
    <p:sldId id="276" r:id="rId10"/>
    <p:sldId id="277" r:id="rId11"/>
    <p:sldId id="278"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D7A4A2-C131-B48E-F98E-329CD019DEB2}" name="Onat, Yaprak" initials="OY" userId="S::yaprak.onat@uconn.edu::f1f8af43-a979-4ff1-8b64-dff2b0ead52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41" autoAdjust="0"/>
  </p:normalViewPr>
  <p:slideViewPr>
    <p:cSldViewPr snapToGrid="0">
      <p:cViewPr varScale="1">
        <p:scale>
          <a:sx n="53" d="100"/>
          <a:sy n="53" d="100"/>
        </p:scale>
        <p:origin x="11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ADBEC-CF55-43EE-BF06-3CDD3EE002B3}"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87F24-9AD8-4320-A302-0C76BB05EE70}" type="slidenum">
              <a:rPr lang="en-US" smtClean="0"/>
              <a:t>‹#›</a:t>
            </a:fld>
            <a:endParaRPr lang="en-US"/>
          </a:p>
        </p:txBody>
      </p:sp>
    </p:spTree>
    <p:extLst>
      <p:ext uri="{BB962C8B-B14F-4D97-AF65-F5344CB8AC3E}">
        <p14:creationId xmlns:p14="http://schemas.microsoft.com/office/powerpoint/2010/main" val="368183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vulnerability is a concept that describes how strongly people or ecosystems are likely to be affected by climate change. </a:t>
            </a:r>
          </a:p>
        </p:txBody>
      </p:sp>
      <p:sp>
        <p:nvSpPr>
          <p:cNvPr id="4" name="Slide Number Placeholder 3"/>
          <p:cNvSpPr>
            <a:spLocks noGrp="1"/>
          </p:cNvSpPr>
          <p:nvPr>
            <p:ph type="sldNum" sz="quarter" idx="5"/>
          </p:nvPr>
        </p:nvSpPr>
        <p:spPr/>
        <p:txBody>
          <a:bodyPr/>
          <a:lstStyle/>
          <a:p>
            <a:fld id="{2DA87F24-9AD8-4320-A302-0C76BB05EE70}" type="slidenum">
              <a:rPr lang="en-US" smtClean="0"/>
              <a:t>3</a:t>
            </a:fld>
            <a:endParaRPr lang="en-US"/>
          </a:p>
        </p:txBody>
      </p:sp>
    </p:spTree>
    <p:extLst>
      <p:ext uri="{BB962C8B-B14F-4D97-AF65-F5344CB8AC3E}">
        <p14:creationId xmlns:p14="http://schemas.microsoft.com/office/powerpoint/2010/main" val="291577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frequency and consequence in terms of risk</a:t>
            </a:r>
          </a:p>
        </p:txBody>
      </p:sp>
      <p:sp>
        <p:nvSpPr>
          <p:cNvPr id="4" name="Slide Number Placeholder 3"/>
          <p:cNvSpPr>
            <a:spLocks noGrp="1"/>
          </p:cNvSpPr>
          <p:nvPr>
            <p:ph type="sldNum" sz="quarter" idx="5"/>
          </p:nvPr>
        </p:nvSpPr>
        <p:spPr/>
        <p:txBody>
          <a:bodyPr/>
          <a:lstStyle/>
          <a:p>
            <a:fld id="{2DA87F24-9AD8-4320-A302-0C76BB05EE70}" type="slidenum">
              <a:rPr lang="en-US" smtClean="0"/>
              <a:t>4</a:t>
            </a:fld>
            <a:endParaRPr lang="en-US"/>
          </a:p>
        </p:txBody>
      </p:sp>
    </p:spTree>
    <p:extLst>
      <p:ext uri="{BB962C8B-B14F-4D97-AF65-F5344CB8AC3E}">
        <p14:creationId xmlns:p14="http://schemas.microsoft.com/office/powerpoint/2010/main" val="17582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vulnerability depends on several factors, such as the type and magnitude of climate change impacts, the sensitivity and exposure of the system, and the adaptive capacity or resilience of the system¹. </a:t>
            </a:r>
          </a:p>
          <a:p>
            <a:endParaRPr lang="en-US" dirty="0"/>
          </a:p>
        </p:txBody>
      </p:sp>
      <p:sp>
        <p:nvSpPr>
          <p:cNvPr id="4" name="Slide Number Placeholder 3"/>
          <p:cNvSpPr>
            <a:spLocks noGrp="1"/>
          </p:cNvSpPr>
          <p:nvPr>
            <p:ph type="sldNum" sz="quarter" idx="5"/>
          </p:nvPr>
        </p:nvSpPr>
        <p:spPr/>
        <p:txBody>
          <a:bodyPr/>
          <a:lstStyle/>
          <a:p>
            <a:fld id="{2DA87F24-9AD8-4320-A302-0C76BB05EE70}" type="slidenum">
              <a:rPr lang="en-US" smtClean="0"/>
              <a:t>5</a:t>
            </a:fld>
            <a:endParaRPr lang="en-US"/>
          </a:p>
        </p:txBody>
      </p:sp>
    </p:spTree>
    <p:extLst>
      <p:ext uri="{BB962C8B-B14F-4D97-AF65-F5344CB8AC3E}">
        <p14:creationId xmlns:p14="http://schemas.microsoft.com/office/powerpoint/2010/main" val="290876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 Including heat vulnerability in the index provides valuable information for adaptation planning and policymaking. It helps identify areas that require investments in heat mitigation measures, such as urban planning strategies, improved building codes, early warning systems, and public health interventions. By understanding the specific vulnerabilities related to heat, decision-makers can allocate resources more effectively and develop strategies to reduce the risks associated with rising temperature</a:t>
            </a:r>
            <a:endParaRPr lang="en-US" dirty="0"/>
          </a:p>
        </p:txBody>
      </p:sp>
      <p:sp>
        <p:nvSpPr>
          <p:cNvPr id="4" name="Slide Number Placeholder 3"/>
          <p:cNvSpPr>
            <a:spLocks noGrp="1"/>
          </p:cNvSpPr>
          <p:nvPr>
            <p:ph type="sldNum" sz="quarter" idx="5"/>
          </p:nvPr>
        </p:nvSpPr>
        <p:spPr/>
        <p:txBody>
          <a:bodyPr/>
          <a:lstStyle/>
          <a:p>
            <a:fld id="{2DA87F24-9AD8-4320-A302-0C76BB05EE70}" type="slidenum">
              <a:rPr lang="en-US" smtClean="0"/>
              <a:t>8</a:t>
            </a:fld>
            <a:endParaRPr lang="en-US"/>
          </a:p>
        </p:txBody>
      </p:sp>
    </p:spTree>
    <p:extLst>
      <p:ext uri="{BB962C8B-B14F-4D97-AF65-F5344CB8AC3E}">
        <p14:creationId xmlns:p14="http://schemas.microsoft.com/office/powerpoint/2010/main" val="367389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https://resilientconnecticut.uconn.edu/ccvi/</a:t>
            </a:r>
          </a:p>
        </p:txBody>
      </p:sp>
      <p:sp>
        <p:nvSpPr>
          <p:cNvPr id="4" name="Slide Number Placeholder 3"/>
          <p:cNvSpPr>
            <a:spLocks noGrp="1"/>
          </p:cNvSpPr>
          <p:nvPr>
            <p:ph type="sldNum" sz="quarter" idx="5"/>
          </p:nvPr>
        </p:nvSpPr>
        <p:spPr/>
        <p:txBody>
          <a:bodyPr/>
          <a:lstStyle/>
          <a:p>
            <a:fld id="{2DA87F24-9AD8-4320-A302-0C76BB05EE70}" type="slidenum">
              <a:rPr lang="en-US" smtClean="0"/>
              <a:t>12</a:t>
            </a:fld>
            <a:endParaRPr lang="en-US"/>
          </a:p>
        </p:txBody>
      </p:sp>
    </p:spTree>
    <p:extLst>
      <p:ext uri="{BB962C8B-B14F-4D97-AF65-F5344CB8AC3E}">
        <p14:creationId xmlns:p14="http://schemas.microsoft.com/office/powerpoint/2010/main" val="173964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59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317061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268048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317696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6C8-D90D-4F78-87EE-037A953A4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BF2DA8-F1E2-4468-9277-C4918C38191F}"/>
              </a:ext>
            </a:extLst>
          </p:cNvPr>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4" name="Footer Placeholder 3">
            <a:extLst>
              <a:ext uri="{FF2B5EF4-FFF2-40B4-BE49-F238E27FC236}">
                <a16:creationId xmlns:a16="http://schemas.microsoft.com/office/drawing/2014/main" id="{C4BDE79E-6F8A-4777-88F2-07E4C0093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D30BBC-87D0-4317-95CD-F4B1905A7AFF}"/>
              </a:ext>
            </a:extLst>
          </p:cNvPr>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207965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42F9-06A9-46E3-A8E2-2E054FC4AF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5DF2B5-2C1A-4A81-885F-24A7F6F9573F}"/>
              </a:ext>
            </a:extLst>
          </p:cNvPr>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4" name="Footer Placeholder 3">
            <a:extLst>
              <a:ext uri="{FF2B5EF4-FFF2-40B4-BE49-F238E27FC236}">
                <a16:creationId xmlns:a16="http://schemas.microsoft.com/office/drawing/2014/main" id="{FF5DF427-CD47-4A59-8AB2-23EE1BF27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C833E-A027-4956-A800-DE8586CD1D08}"/>
              </a:ext>
            </a:extLst>
          </p:cNvPr>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13838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16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9995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011441"/>
            <a:ext cx="1912883" cy="710037"/>
          </a:xfrm>
          <a:prstGeom prst="rect">
            <a:avLst/>
          </a:prstGeom>
        </p:spPr>
        <p:txBody>
          <a:bodyPr/>
          <a:lstStyle/>
          <a:p>
            <a:fld id="{5EF4A301-1DC3-6F43-B92A-8E746F3328C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163000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408282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387745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347212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359288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09601" y="6011441"/>
            <a:ext cx="1912883" cy="710037"/>
          </a:xfrm>
          <a:prstGeom prst="rect">
            <a:avLst/>
          </a:prstGeom>
        </p:spPr>
        <p:txBody>
          <a:bodyPr/>
          <a:lstStyle/>
          <a:p>
            <a:fld id="{D6926A07-8436-4142-A660-02F53DAE621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31428-C2CF-4253-A1B4-A612B6A95A52}" type="slidenum">
              <a:rPr lang="en-US" smtClean="0"/>
              <a:t>‹#›</a:t>
            </a:fld>
            <a:endParaRPr lang="en-US"/>
          </a:p>
        </p:txBody>
      </p:sp>
    </p:spTree>
    <p:extLst>
      <p:ext uri="{BB962C8B-B14F-4D97-AF65-F5344CB8AC3E}">
        <p14:creationId xmlns:p14="http://schemas.microsoft.com/office/powerpoint/2010/main" val="24550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228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931428-C2CF-4253-A1B4-A612B6A95A52}" type="slidenum">
              <a:rPr lang="en-US" smtClean="0"/>
              <a:t>‹#›</a:t>
            </a:fld>
            <a:endParaRPr lang="en-US"/>
          </a:p>
        </p:txBody>
      </p:sp>
      <p:pic>
        <p:nvPicPr>
          <p:cNvPr id="7" name="Picture 6"/>
          <p:cNvPicPr>
            <a:picLocks noChangeAspect="1"/>
          </p:cNvPicPr>
          <p:nvPr/>
        </p:nvPicPr>
        <p:blipFill>
          <a:blip r:embed="rId16"/>
          <a:stretch>
            <a:fillRect/>
          </a:stretch>
        </p:blipFill>
        <p:spPr>
          <a:xfrm>
            <a:off x="9713644" y="6011443"/>
            <a:ext cx="2201225" cy="748118"/>
          </a:xfrm>
          <a:prstGeom prst="rect">
            <a:avLst/>
          </a:prstGeom>
        </p:spPr>
      </p:pic>
    </p:spTree>
    <p:extLst>
      <p:ext uri="{BB962C8B-B14F-4D97-AF65-F5344CB8AC3E}">
        <p14:creationId xmlns:p14="http://schemas.microsoft.com/office/powerpoint/2010/main" val="1424666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7D95-86AF-E74F-C15C-85D6CA2DA88D}"/>
              </a:ext>
            </a:extLst>
          </p:cNvPr>
          <p:cNvSpPr>
            <a:spLocks noGrp="1"/>
          </p:cNvSpPr>
          <p:nvPr>
            <p:ph type="ctrTitle"/>
          </p:nvPr>
        </p:nvSpPr>
        <p:spPr>
          <a:xfrm>
            <a:off x="914400" y="1803400"/>
            <a:ext cx="10363200" cy="1470025"/>
          </a:xfrm>
        </p:spPr>
        <p:txBody>
          <a:bodyPr/>
          <a:lstStyle/>
          <a:p>
            <a:pPr algn="l"/>
            <a:r>
              <a:rPr lang="en-US" b="1" i="0" dirty="0">
                <a:solidFill>
                  <a:srgbClr val="009444"/>
                </a:solidFill>
                <a:effectLst/>
                <a:latin typeface="trueno"/>
              </a:rPr>
              <a:t>Planning for Extreme Heat - How to Use CIRCA's Climate Change Vulnerability Index</a:t>
            </a:r>
          </a:p>
        </p:txBody>
      </p:sp>
      <p:sp>
        <p:nvSpPr>
          <p:cNvPr id="3" name="Subtitle 2">
            <a:extLst>
              <a:ext uri="{FF2B5EF4-FFF2-40B4-BE49-F238E27FC236}">
                <a16:creationId xmlns:a16="http://schemas.microsoft.com/office/drawing/2014/main" id="{CBCD6347-2C69-8250-68A8-8C263A265D7D}"/>
              </a:ext>
            </a:extLst>
          </p:cNvPr>
          <p:cNvSpPr>
            <a:spLocks noGrp="1"/>
          </p:cNvSpPr>
          <p:nvPr>
            <p:ph type="subTitle" idx="1"/>
          </p:nvPr>
        </p:nvSpPr>
        <p:spPr>
          <a:xfrm>
            <a:off x="914400" y="3273425"/>
            <a:ext cx="9448800" cy="2365375"/>
          </a:xfrm>
        </p:spPr>
        <p:txBody>
          <a:bodyPr>
            <a:normAutofit fontScale="92500" lnSpcReduction="20000"/>
          </a:bodyPr>
          <a:lstStyle/>
          <a:p>
            <a:pPr algn="l"/>
            <a:r>
              <a:rPr lang="en-US" sz="2800" b="1" dirty="0">
                <a:solidFill>
                  <a:schemeClr val="tx1"/>
                </a:solidFill>
              </a:rPr>
              <a:t>Yaprak Onat</a:t>
            </a:r>
            <a:r>
              <a:rPr lang="en-US" dirty="0">
                <a:solidFill>
                  <a:schemeClr val="tx1"/>
                </a:solidFill>
              </a:rPr>
              <a:t>, Ph.D., P.E. </a:t>
            </a:r>
          </a:p>
          <a:p>
            <a:pPr algn="l"/>
            <a:r>
              <a:rPr lang="en-US" dirty="0">
                <a:solidFill>
                  <a:schemeClr val="tx1"/>
                </a:solidFill>
              </a:rPr>
              <a:t>Associate Director of Research</a:t>
            </a:r>
          </a:p>
          <a:p>
            <a:pPr algn="l"/>
            <a:r>
              <a:rPr lang="en-US" sz="2800" b="1" dirty="0">
                <a:solidFill>
                  <a:schemeClr val="tx1"/>
                </a:solidFill>
              </a:rPr>
              <a:t>David Murphy</a:t>
            </a:r>
            <a:r>
              <a:rPr lang="en-US" dirty="0">
                <a:solidFill>
                  <a:schemeClr val="tx1"/>
                </a:solidFill>
              </a:rPr>
              <a:t>, P.E., CFM,</a:t>
            </a:r>
          </a:p>
          <a:p>
            <a:pPr algn="l"/>
            <a:r>
              <a:rPr lang="en-US" dirty="0">
                <a:solidFill>
                  <a:schemeClr val="tx1"/>
                </a:solidFill>
              </a:rPr>
              <a:t>Director of Resilience Engineering </a:t>
            </a:r>
          </a:p>
          <a:p>
            <a:pPr algn="l"/>
            <a:r>
              <a:rPr lang="en-US" sz="2800" b="1" dirty="0">
                <a:solidFill>
                  <a:schemeClr val="tx1"/>
                </a:solidFill>
              </a:rPr>
              <a:t>Louanne Cooley</a:t>
            </a:r>
            <a:r>
              <a:rPr lang="en-US" dirty="0">
                <a:solidFill>
                  <a:schemeClr val="tx1"/>
                </a:solidFill>
              </a:rPr>
              <a:t>, </a:t>
            </a:r>
          </a:p>
          <a:p>
            <a:pPr algn="l"/>
            <a:r>
              <a:rPr lang="en-US" dirty="0">
                <a:solidFill>
                  <a:schemeClr val="tx1"/>
                </a:solidFill>
              </a:rPr>
              <a:t>Legal Policy Fellow</a:t>
            </a:r>
          </a:p>
        </p:txBody>
      </p:sp>
      <p:pic>
        <p:nvPicPr>
          <p:cNvPr id="5" name="Picture 4">
            <a:extLst>
              <a:ext uri="{FF2B5EF4-FFF2-40B4-BE49-F238E27FC236}">
                <a16:creationId xmlns:a16="http://schemas.microsoft.com/office/drawing/2014/main" id="{D3B6B14F-5C64-D111-532A-F2155FEAFD20}"/>
              </a:ext>
            </a:extLst>
          </p:cNvPr>
          <p:cNvPicPr>
            <a:picLocks noChangeAspect="1"/>
          </p:cNvPicPr>
          <p:nvPr/>
        </p:nvPicPr>
        <p:blipFill>
          <a:blip r:embed="rId2"/>
          <a:stretch>
            <a:fillRect/>
          </a:stretch>
        </p:blipFill>
        <p:spPr>
          <a:xfrm>
            <a:off x="274237" y="285720"/>
            <a:ext cx="4083405" cy="1470025"/>
          </a:xfrm>
          <a:prstGeom prst="rect">
            <a:avLst/>
          </a:prstGeom>
        </p:spPr>
      </p:pic>
    </p:spTree>
    <p:extLst>
      <p:ext uri="{BB962C8B-B14F-4D97-AF65-F5344CB8AC3E}">
        <p14:creationId xmlns:p14="http://schemas.microsoft.com/office/powerpoint/2010/main" val="302734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8CEB21-198E-50ED-1323-8E79759C8404}"/>
              </a:ext>
            </a:extLst>
          </p:cNvPr>
          <p:cNvSpPr>
            <a:spLocks noGrp="1"/>
          </p:cNvSpPr>
          <p:nvPr>
            <p:ph type="title"/>
          </p:nvPr>
        </p:nvSpPr>
        <p:spPr>
          <a:xfrm>
            <a:off x="609600" y="274638"/>
            <a:ext cx="10972800" cy="1143000"/>
          </a:xfrm>
        </p:spPr>
        <p:txBody>
          <a:bodyPr anchor="ctr">
            <a:normAutofit/>
          </a:bodyPr>
          <a:lstStyle/>
          <a:p>
            <a:r>
              <a:rPr lang="en-US" b="1"/>
              <a:t>CCVI – Heat Vulnerability Data </a:t>
            </a:r>
          </a:p>
        </p:txBody>
      </p:sp>
      <p:pic>
        <p:nvPicPr>
          <p:cNvPr id="13" name="Picture 12">
            <a:extLst>
              <a:ext uri="{FF2B5EF4-FFF2-40B4-BE49-F238E27FC236}">
                <a16:creationId xmlns:a16="http://schemas.microsoft.com/office/drawing/2014/main" id="{D0179F10-48D1-F92F-EDB7-18DE383DB152}"/>
              </a:ext>
            </a:extLst>
          </p:cNvPr>
          <p:cNvPicPr>
            <a:picLocks noChangeAspect="1"/>
          </p:cNvPicPr>
          <p:nvPr/>
        </p:nvPicPr>
        <p:blipFill>
          <a:blip r:embed="rId2"/>
          <a:stretch>
            <a:fillRect/>
          </a:stretch>
        </p:blipFill>
        <p:spPr>
          <a:xfrm>
            <a:off x="-111084" y="1291590"/>
            <a:ext cx="12699324" cy="3682805"/>
          </a:xfrm>
          <a:prstGeom prst="rect">
            <a:avLst/>
          </a:prstGeom>
          <a:noFill/>
        </p:spPr>
      </p:pic>
    </p:spTree>
    <p:extLst>
      <p:ext uri="{BB962C8B-B14F-4D97-AF65-F5344CB8AC3E}">
        <p14:creationId xmlns:p14="http://schemas.microsoft.com/office/powerpoint/2010/main" val="99846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8CEB21-198E-50ED-1323-8E79759C8404}"/>
              </a:ext>
            </a:extLst>
          </p:cNvPr>
          <p:cNvSpPr>
            <a:spLocks noGrp="1"/>
          </p:cNvSpPr>
          <p:nvPr>
            <p:ph type="title"/>
          </p:nvPr>
        </p:nvSpPr>
        <p:spPr>
          <a:xfrm>
            <a:off x="609600" y="274638"/>
            <a:ext cx="10972800" cy="1143000"/>
          </a:xfrm>
        </p:spPr>
        <p:txBody>
          <a:bodyPr anchor="ctr">
            <a:normAutofit/>
          </a:bodyPr>
          <a:lstStyle/>
          <a:p>
            <a:r>
              <a:rPr lang="en-US" b="1"/>
              <a:t>CCVI – Heat Vulnerability Data </a:t>
            </a:r>
          </a:p>
        </p:txBody>
      </p:sp>
      <p:pic>
        <p:nvPicPr>
          <p:cNvPr id="11" name="Picture 10">
            <a:extLst>
              <a:ext uri="{FF2B5EF4-FFF2-40B4-BE49-F238E27FC236}">
                <a16:creationId xmlns:a16="http://schemas.microsoft.com/office/drawing/2014/main" id="{2DF2D79E-F091-B853-CDFB-B00AF551659E}"/>
              </a:ext>
            </a:extLst>
          </p:cNvPr>
          <p:cNvPicPr>
            <a:picLocks noChangeAspect="1"/>
          </p:cNvPicPr>
          <p:nvPr/>
        </p:nvPicPr>
        <p:blipFill>
          <a:blip r:embed="rId2"/>
          <a:stretch>
            <a:fillRect/>
          </a:stretch>
        </p:blipFill>
        <p:spPr>
          <a:xfrm>
            <a:off x="1669794" y="1600202"/>
            <a:ext cx="8852411" cy="4160633"/>
          </a:xfrm>
          <a:prstGeom prst="rect">
            <a:avLst/>
          </a:prstGeom>
          <a:noFill/>
        </p:spPr>
      </p:pic>
    </p:spTree>
    <p:extLst>
      <p:ext uri="{BB962C8B-B14F-4D97-AF65-F5344CB8AC3E}">
        <p14:creationId xmlns:p14="http://schemas.microsoft.com/office/powerpoint/2010/main" val="33666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569F8-CAF0-1D4F-B268-515369A10B60}"/>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B3CDD52D-5FA6-5FD6-F1BD-FDF080EA82D2}"/>
              </a:ext>
            </a:extLst>
          </p:cNvPr>
          <p:cNvPicPr>
            <a:picLocks noGrp="1" noChangeAspect="1"/>
          </p:cNvPicPr>
          <p:nvPr>
            <p:ph sz="half" idx="1"/>
          </p:nvPr>
        </p:nvPicPr>
        <p:blipFill>
          <a:blip r:embed="rId3"/>
          <a:stretch>
            <a:fillRect/>
          </a:stretch>
        </p:blipFill>
        <p:spPr>
          <a:xfrm>
            <a:off x="923473" y="102870"/>
            <a:ext cx="4729725" cy="5938433"/>
          </a:xfrm>
        </p:spPr>
      </p:pic>
      <p:pic>
        <p:nvPicPr>
          <p:cNvPr id="12" name="Content Placeholder 11">
            <a:extLst>
              <a:ext uri="{FF2B5EF4-FFF2-40B4-BE49-F238E27FC236}">
                <a16:creationId xmlns:a16="http://schemas.microsoft.com/office/drawing/2014/main" id="{15916408-32A0-519A-4947-410F94056E51}"/>
              </a:ext>
            </a:extLst>
          </p:cNvPr>
          <p:cNvPicPr>
            <a:picLocks noGrp="1" noChangeAspect="1"/>
          </p:cNvPicPr>
          <p:nvPr>
            <p:ph sz="half" idx="2"/>
          </p:nvPr>
        </p:nvPicPr>
        <p:blipFill>
          <a:blip r:embed="rId4"/>
          <a:stretch>
            <a:fillRect/>
          </a:stretch>
        </p:blipFill>
        <p:spPr>
          <a:xfrm>
            <a:off x="5967070" y="102870"/>
            <a:ext cx="4617110" cy="5795704"/>
          </a:xfrm>
        </p:spPr>
      </p:pic>
      <p:sp>
        <p:nvSpPr>
          <p:cNvPr id="13" name="TextBox 12">
            <a:extLst>
              <a:ext uri="{FF2B5EF4-FFF2-40B4-BE49-F238E27FC236}">
                <a16:creationId xmlns:a16="http://schemas.microsoft.com/office/drawing/2014/main" id="{E178B8A3-2354-2C16-9EA6-A8DEAC2258D1}"/>
              </a:ext>
            </a:extLst>
          </p:cNvPr>
          <p:cNvSpPr txBox="1"/>
          <p:nvPr/>
        </p:nvSpPr>
        <p:spPr>
          <a:xfrm>
            <a:off x="3463290" y="6286500"/>
            <a:ext cx="6309360" cy="461665"/>
          </a:xfrm>
          <a:prstGeom prst="rect">
            <a:avLst/>
          </a:prstGeom>
          <a:noFill/>
        </p:spPr>
        <p:txBody>
          <a:bodyPr wrap="square" rtlCol="0">
            <a:spAutoFit/>
          </a:bodyPr>
          <a:lstStyle/>
          <a:p>
            <a:r>
              <a:rPr lang="en-US" sz="2400" dirty="0">
                <a:solidFill>
                  <a:schemeClr val="bg1"/>
                </a:solidFill>
              </a:rPr>
              <a:t>https://resilientconnecticut.uconn.edu/ccvi/</a:t>
            </a:r>
          </a:p>
        </p:txBody>
      </p:sp>
    </p:spTree>
    <p:extLst>
      <p:ext uri="{BB962C8B-B14F-4D97-AF65-F5344CB8AC3E}">
        <p14:creationId xmlns:p14="http://schemas.microsoft.com/office/powerpoint/2010/main" val="357069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0BD40-47D4-2083-004A-5A49F7F8AAD0}"/>
              </a:ext>
            </a:extLst>
          </p:cNvPr>
          <p:cNvSpPr>
            <a:spLocks noGrp="1"/>
          </p:cNvSpPr>
          <p:nvPr>
            <p:ph idx="1"/>
          </p:nvPr>
        </p:nvSpPr>
        <p:spPr>
          <a:xfrm>
            <a:off x="244817" y="2107356"/>
            <a:ext cx="3760198" cy="1514490"/>
          </a:xfrm>
        </p:spPr>
        <p:txBody>
          <a:bodyPr>
            <a:noAutofit/>
          </a:bodyPr>
          <a:lstStyle/>
          <a:p>
            <a:pPr marL="0" indent="0">
              <a:buNone/>
            </a:pPr>
            <a:r>
              <a:rPr lang="en-US" sz="3400" b="1" dirty="0">
                <a:solidFill>
                  <a:srgbClr val="002060"/>
                </a:solidFill>
              </a:rPr>
              <a:t>Climate Change Vulnerability Index</a:t>
            </a:r>
          </a:p>
        </p:txBody>
      </p:sp>
      <p:grpSp>
        <p:nvGrpSpPr>
          <p:cNvPr id="4" name="Google Shape;9073;p58">
            <a:extLst>
              <a:ext uri="{FF2B5EF4-FFF2-40B4-BE49-F238E27FC236}">
                <a16:creationId xmlns:a16="http://schemas.microsoft.com/office/drawing/2014/main" id="{AF35D4A6-22BF-56EC-CF60-49F2A026F783}"/>
              </a:ext>
            </a:extLst>
          </p:cNvPr>
          <p:cNvGrpSpPr/>
          <p:nvPr/>
        </p:nvGrpSpPr>
        <p:grpSpPr>
          <a:xfrm>
            <a:off x="5497830" y="1097165"/>
            <a:ext cx="6875026" cy="4245295"/>
            <a:chOff x="2567841" y="1994124"/>
            <a:chExt cx="399812" cy="306477"/>
          </a:xfrm>
          <a:solidFill>
            <a:srgbClr val="002060"/>
          </a:solidFill>
        </p:grpSpPr>
        <p:sp>
          <p:nvSpPr>
            <p:cNvPr id="5" name="Google Shape;9074;p58">
              <a:extLst>
                <a:ext uri="{FF2B5EF4-FFF2-40B4-BE49-F238E27FC236}">
                  <a16:creationId xmlns:a16="http://schemas.microsoft.com/office/drawing/2014/main" id="{DFBF08BC-FFE5-6806-95A2-C59ECCB687F5}"/>
                </a:ext>
              </a:extLst>
            </p:cNvPr>
            <p:cNvSpPr/>
            <p:nvPr/>
          </p:nvSpPr>
          <p:spPr>
            <a:xfrm>
              <a:off x="2567841" y="1994124"/>
              <a:ext cx="399812" cy="306477"/>
            </a:xfrm>
            <a:custGeom>
              <a:avLst/>
              <a:gdLst/>
              <a:ahLst/>
              <a:cxnLst/>
              <a:rect l="l" t="t" r="r" b="b"/>
              <a:pathLst>
                <a:path w="12551" h="9621" extrusionOk="0">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grpFill/>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9075;p58">
              <a:extLst>
                <a:ext uri="{FF2B5EF4-FFF2-40B4-BE49-F238E27FC236}">
                  <a16:creationId xmlns:a16="http://schemas.microsoft.com/office/drawing/2014/main" id="{754D2C8D-8C9F-AA2E-E568-33FF84AC01FC}"/>
                </a:ext>
              </a:extLst>
            </p:cNvPr>
            <p:cNvSpPr/>
            <p:nvPr/>
          </p:nvSpPr>
          <p:spPr>
            <a:xfrm>
              <a:off x="2623237" y="2113963"/>
              <a:ext cx="287523" cy="77025"/>
            </a:xfrm>
            <a:custGeom>
              <a:avLst/>
              <a:gdLst/>
              <a:ahLst/>
              <a:cxnLst/>
              <a:rect l="l" t="t" r="r" b="b"/>
              <a:pathLst>
                <a:path w="9026" h="2418" extrusionOk="0">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grpFill/>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9076;p58">
              <a:extLst>
                <a:ext uri="{FF2B5EF4-FFF2-40B4-BE49-F238E27FC236}">
                  <a16:creationId xmlns:a16="http://schemas.microsoft.com/office/drawing/2014/main" id="{7FE22D76-920C-22E3-2A6B-019D610A2728}"/>
                </a:ext>
              </a:extLst>
            </p:cNvPr>
            <p:cNvSpPr/>
            <p:nvPr/>
          </p:nvSpPr>
          <p:spPr>
            <a:xfrm>
              <a:off x="2623237" y="2017251"/>
              <a:ext cx="287523" cy="77025"/>
            </a:xfrm>
            <a:custGeom>
              <a:avLst/>
              <a:gdLst/>
              <a:ahLst/>
              <a:cxnLst/>
              <a:rect l="l" t="t" r="r" b="b"/>
              <a:pathLst>
                <a:path w="9026" h="2418" extrusionOk="0">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grpFill/>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805ABF6C-1A41-9D83-9E25-E2496720BAA7}"/>
              </a:ext>
            </a:extLst>
          </p:cNvPr>
          <p:cNvPicPr>
            <a:picLocks noChangeAspect="1"/>
          </p:cNvPicPr>
          <p:nvPr/>
        </p:nvPicPr>
        <p:blipFill>
          <a:blip r:embed="rId2"/>
          <a:stretch>
            <a:fillRect/>
          </a:stretch>
        </p:blipFill>
        <p:spPr>
          <a:xfrm>
            <a:off x="3947659" y="1440123"/>
            <a:ext cx="1975892" cy="1800944"/>
          </a:xfrm>
          <a:prstGeom prst="rect">
            <a:avLst/>
          </a:prstGeom>
        </p:spPr>
      </p:pic>
      <p:pic>
        <p:nvPicPr>
          <p:cNvPr id="11" name="Picture 10">
            <a:extLst>
              <a:ext uri="{FF2B5EF4-FFF2-40B4-BE49-F238E27FC236}">
                <a16:creationId xmlns:a16="http://schemas.microsoft.com/office/drawing/2014/main" id="{38796DC3-FE30-A5C1-A82B-E5E4F25F3FFB}"/>
              </a:ext>
            </a:extLst>
          </p:cNvPr>
          <p:cNvPicPr>
            <a:picLocks noChangeAspect="1"/>
          </p:cNvPicPr>
          <p:nvPr/>
        </p:nvPicPr>
        <p:blipFill>
          <a:blip r:embed="rId3"/>
          <a:stretch>
            <a:fillRect/>
          </a:stretch>
        </p:blipFill>
        <p:spPr>
          <a:xfrm>
            <a:off x="6551528" y="1616856"/>
            <a:ext cx="4661302" cy="1960734"/>
          </a:xfrm>
          <a:prstGeom prst="rect">
            <a:avLst/>
          </a:prstGeom>
        </p:spPr>
      </p:pic>
      <p:cxnSp>
        <p:nvCxnSpPr>
          <p:cNvPr id="13" name="Straight Connector 12">
            <a:extLst>
              <a:ext uri="{FF2B5EF4-FFF2-40B4-BE49-F238E27FC236}">
                <a16:creationId xmlns:a16="http://schemas.microsoft.com/office/drawing/2014/main" id="{32C72F89-C4F4-F235-3B5A-71E4900CEF09}"/>
              </a:ext>
            </a:extLst>
          </p:cNvPr>
          <p:cNvCxnSpPr/>
          <p:nvPr/>
        </p:nvCxnSpPr>
        <p:spPr>
          <a:xfrm flipH="1">
            <a:off x="341897" y="3290637"/>
            <a:ext cx="5671185" cy="0"/>
          </a:xfrm>
          <a:prstGeom prst="line">
            <a:avLst/>
          </a:prstGeom>
          <a:ln w="762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Google Shape;347;p34">
            <a:extLst>
              <a:ext uri="{FF2B5EF4-FFF2-40B4-BE49-F238E27FC236}">
                <a16:creationId xmlns:a16="http://schemas.microsoft.com/office/drawing/2014/main" id="{B3331D15-0AC0-7A36-66FA-5995D899A90C}"/>
              </a:ext>
            </a:extLst>
          </p:cNvPr>
          <p:cNvSpPr txBox="1">
            <a:spLocks/>
          </p:cNvSpPr>
          <p:nvPr/>
        </p:nvSpPr>
        <p:spPr>
          <a:xfrm>
            <a:off x="291004" y="3427129"/>
            <a:ext cx="4046800" cy="524800"/>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099331" scaled="0"/>
          </a:gradFill>
          <a:ln>
            <a:noFill/>
          </a:ln>
        </p:spPr>
        <p:txBody>
          <a:bodyPr spcFirstLastPara="1" vert="horz" wrap="square" lIns="121900" tIns="121900" rIns="121900" bIns="121900" rtlCol="0" anchor="ctr"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00"/>
              </a:spcAft>
              <a:buNone/>
            </a:pPr>
            <a:r>
              <a:rPr lang="en-US" sz="2933" dirty="0">
                <a:latin typeface="Be Vietnam Pro"/>
                <a:ea typeface="Be Vietnam Pro"/>
                <a:cs typeface="Be Vietnam Pro"/>
                <a:sym typeface="Be Vietnam Pro"/>
              </a:rPr>
              <a:t>CIRCA Team</a:t>
            </a:r>
          </a:p>
        </p:txBody>
      </p:sp>
      <p:sp>
        <p:nvSpPr>
          <p:cNvPr id="15" name="Google Shape;355;p34">
            <a:extLst>
              <a:ext uri="{FF2B5EF4-FFF2-40B4-BE49-F238E27FC236}">
                <a16:creationId xmlns:a16="http://schemas.microsoft.com/office/drawing/2014/main" id="{741D5C98-C556-18CE-7E96-0B7DD412DE1A}"/>
              </a:ext>
            </a:extLst>
          </p:cNvPr>
          <p:cNvSpPr txBox="1">
            <a:spLocks/>
          </p:cNvSpPr>
          <p:nvPr/>
        </p:nvSpPr>
        <p:spPr>
          <a:xfrm>
            <a:off x="291004" y="4790695"/>
            <a:ext cx="4046800" cy="524800"/>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099331" scaled="0"/>
          </a:gradFill>
          <a:ln>
            <a:noFill/>
          </a:ln>
        </p:spPr>
        <p:txBody>
          <a:bodyPr spcFirstLastPara="1" vert="horz" wrap="square" lIns="121900" tIns="121900" rIns="121900" bIns="121900" rtlCol="0" anchor="ctr"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00"/>
              </a:spcAft>
              <a:buNone/>
            </a:pPr>
            <a:r>
              <a:rPr lang="en-US" sz="2933" dirty="0">
                <a:latin typeface="Be Vietnam Pro"/>
                <a:ea typeface="Be Vietnam Pro"/>
                <a:cs typeface="Be Vietnam Pro"/>
                <a:sym typeface="Be Vietnam Pro"/>
              </a:rPr>
              <a:t>SLR Consulting</a:t>
            </a:r>
          </a:p>
        </p:txBody>
      </p:sp>
      <p:sp>
        <p:nvSpPr>
          <p:cNvPr id="16" name="Google Shape;352;p34">
            <a:extLst>
              <a:ext uri="{FF2B5EF4-FFF2-40B4-BE49-F238E27FC236}">
                <a16:creationId xmlns:a16="http://schemas.microsoft.com/office/drawing/2014/main" id="{6232247E-9C00-AB19-463E-6EB6B2FA0989}"/>
              </a:ext>
            </a:extLst>
          </p:cNvPr>
          <p:cNvSpPr txBox="1">
            <a:spLocks/>
          </p:cNvSpPr>
          <p:nvPr/>
        </p:nvSpPr>
        <p:spPr>
          <a:xfrm>
            <a:off x="263691" y="4024104"/>
            <a:ext cx="5736057" cy="524800"/>
          </a:xfrm>
          <a:prstGeom prst="rect">
            <a:avLst/>
          </a:prstGeom>
        </p:spPr>
        <p:txBody>
          <a:bodyPr spcFirstLastPara="1" vert="horz" wrap="square" lIns="121900" tIns="121900" rIns="121900" bIns="121900" rtlCol="0" anchor="ctr"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00"/>
              </a:spcAft>
              <a:buNone/>
            </a:pPr>
            <a:r>
              <a:rPr lang="en-US" dirty="0"/>
              <a:t>Yaprak Onat, David Murphy, Mary Buchanan, Nicole </a:t>
            </a:r>
            <a:r>
              <a:rPr lang="en-US" dirty="0" err="1"/>
              <a:t>Govert</a:t>
            </a:r>
            <a:r>
              <a:rPr lang="en-US" dirty="0"/>
              <a:t>, John </a:t>
            </a:r>
            <a:r>
              <a:rPr lang="en-US" dirty="0" err="1"/>
              <a:t>Truscinski</a:t>
            </a:r>
            <a:endParaRPr lang="en-US" dirty="0"/>
          </a:p>
        </p:txBody>
      </p:sp>
      <p:sp>
        <p:nvSpPr>
          <p:cNvPr id="17" name="Google Shape;354;p34">
            <a:extLst>
              <a:ext uri="{FF2B5EF4-FFF2-40B4-BE49-F238E27FC236}">
                <a16:creationId xmlns:a16="http://schemas.microsoft.com/office/drawing/2014/main" id="{6D7C4BD1-84B7-2C89-F215-F6988909117F}"/>
              </a:ext>
            </a:extLst>
          </p:cNvPr>
          <p:cNvSpPr txBox="1">
            <a:spLocks/>
          </p:cNvSpPr>
          <p:nvPr/>
        </p:nvSpPr>
        <p:spPr>
          <a:xfrm>
            <a:off x="263691" y="5414635"/>
            <a:ext cx="6179757" cy="524800"/>
          </a:xfrm>
          <a:prstGeom prst="rect">
            <a:avLst/>
          </a:prstGeom>
        </p:spPr>
        <p:txBody>
          <a:bodyPr spcFirstLastPara="1" vert="horz" wrap="square" lIns="121900" tIns="121900" rIns="121900" bIns="121900" rtlCol="0" anchor="ctr"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00"/>
              </a:spcAft>
              <a:buNone/>
            </a:pPr>
            <a:r>
              <a:rPr lang="en-US" dirty="0"/>
              <a:t>Victoria </a:t>
            </a:r>
            <a:r>
              <a:rPr lang="en-US" dirty="0" err="1"/>
              <a:t>Vetre</a:t>
            </a:r>
            <a:r>
              <a:rPr lang="en-US" dirty="0"/>
              <a:t>, Meg McGaffin, Connor </a:t>
            </a:r>
            <a:r>
              <a:rPr lang="en-US" dirty="0" err="1"/>
              <a:t>Dickes</a:t>
            </a:r>
            <a:r>
              <a:rPr lang="en-US" dirty="0"/>
              <a:t>, Noah </a:t>
            </a:r>
            <a:r>
              <a:rPr lang="en-US" dirty="0" err="1"/>
              <a:t>Slovin</a:t>
            </a:r>
            <a:r>
              <a:rPr lang="en-US" dirty="0"/>
              <a:t>, Jon </a:t>
            </a:r>
            <a:r>
              <a:rPr lang="en-US" dirty="0" err="1"/>
              <a:t>Philipsborn</a:t>
            </a:r>
            <a:endParaRPr lang="en-US" dirty="0"/>
          </a:p>
        </p:txBody>
      </p:sp>
    </p:spTree>
    <p:extLst>
      <p:ext uri="{BB962C8B-B14F-4D97-AF65-F5344CB8AC3E}">
        <p14:creationId xmlns:p14="http://schemas.microsoft.com/office/powerpoint/2010/main" val="194097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232C-D92C-2068-3F15-8B0327126635}"/>
              </a:ext>
            </a:extLst>
          </p:cNvPr>
          <p:cNvSpPr>
            <a:spLocks noGrp="1"/>
          </p:cNvSpPr>
          <p:nvPr>
            <p:ph type="title"/>
          </p:nvPr>
        </p:nvSpPr>
        <p:spPr/>
        <p:txBody>
          <a:bodyPr/>
          <a:lstStyle/>
          <a:p>
            <a:r>
              <a:rPr lang="en-US" dirty="0"/>
              <a:t>The content of this webinar</a:t>
            </a:r>
          </a:p>
        </p:txBody>
      </p:sp>
      <p:sp>
        <p:nvSpPr>
          <p:cNvPr id="4" name="Google Shape;195;p29">
            <a:extLst>
              <a:ext uri="{FF2B5EF4-FFF2-40B4-BE49-F238E27FC236}">
                <a16:creationId xmlns:a16="http://schemas.microsoft.com/office/drawing/2014/main" id="{620F4CDB-4711-1FC0-F42D-4EB068705C6D}"/>
              </a:ext>
            </a:extLst>
          </p:cNvPr>
          <p:cNvSpPr txBox="1">
            <a:spLocks noGrp="1"/>
          </p:cNvSpPr>
          <p:nvPr/>
        </p:nvSpPr>
        <p:spPr>
          <a:xfrm>
            <a:off x="1259940" y="1473333"/>
            <a:ext cx="3083460" cy="734331"/>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CCVI and Methods</a:t>
            </a:r>
            <a:endParaRPr dirty="0"/>
          </a:p>
        </p:txBody>
      </p:sp>
      <p:sp>
        <p:nvSpPr>
          <p:cNvPr id="5" name="Google Shape;204;p29">
            <a:extLst>
              <a:ext uri="{FF2B5EF4-FFF2-40B4-BE49-F238E27FC236}">
                <a16:creationId xmlns:a16="http://schemas.microsoft.com/office/drawing/2014/main" id="{61210099-EDD2-3895-87D3-CD241E4FB3F5}"/>
              </a:ext>
            </a:extLst>
          </p:cNvPr>
          <p:cNvSpPr txBox="1">
            <a:spLocks noGrp="1"/>
          </p:cNvSpPr>
          <p:nvPr/>
        </p:nvSpPr>
        <p:spPr>
          <a:xfrm>
            <a:off x="491490" y="1492198"/>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01</a:t>
            </a:r>
            <a:endParaRPr dirty="0"/>
          </a:p>
        </p:txBody>
      </p:sp>
      <p:sp>
        <p:nvSpPr>
          <p:cNvPr id="7" name="Google Shape;195;p29">
            <a:extLst>
              <a:ext uri="{FF2B5EF4-FFF2-40B4-BE49-F238E27FC236}">
                <a16:creationId xmlns:a16="http://schemas.microsoft.com/office/drawing/2014/main" id="{D49D5ED9-A2AD-4B60-57E1-F03FEC6F167C}"/>
              </a:ext>
            </a:extLst>
          </p:cNvPr>
          <p:cNvSpPr txBox="1">
            <a:spLocks noGrp="1"/>
          </p:cNvSpPr>
          <p:nvPr/>
        </p:nvSpPr>
        <p:spPr>
          <a:xfrm>
            <a:off x="5323305" y="1495056"/>
            <a:ext cx="2866290" cy="734331"/>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Data in Heat CCVI</a:t>
            </a:r>
            <a:endParaRPr dirty="0"/>
          </a:p>
        </p:txBody>
      </p:sp>
      <p:sp>
        <p:nvSpPr>
          <p:cNvPr id="8" name="Google Shape;195;p29">
            <a:extLst>
              <a:ext uri="{FF2B5EF4-FFF2-40B4-BE49-F238E27FC236}">
                <a16:creationId xmlns:a16="http://schemas.microsoft.com/office/drawing/2014/main" id="{3032F888-CE1F-575A-463B-751DEE8BB749}"/>
              </a:ext>
            </a:extLst>
          </p:cNvPr>
          <p:cNvSpPr txBox="1">
            <a:spLocks noGrp="1"/>
          </p:cNvSpPr>
          <p:nvPr/>
        </p:nvSpPr>
        <p:spPr>
          <a:xfrm>
            <a:off x="9169500" y="1511064"/>
            <a:ext cx="2412900" cy="697619"/>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Demo</a:t>
            </a:r>
            <a:endParaRPr dirty="0"/>
          </a:p>
        </p:txBody>
      </p:sp>
      <p:sp>
        <p:nvSpPr>
          <p:cNvPr id="9" name="Google Shape;195;p29">
            <a:extLst>
              <a:ext uri="{FF2B5EF4-FFF2-40B4-BE49-F238E27FC236}">
                <a16:creationId xmlns:a16="http://schemas.microsoft.com/office/drawing/2014/main" id="{15F7E80D-D6C1-522D-6348-F02AEB93374C}"/>
              </a:ext>
            </a:extLst>
          </p:cNvPr>
          <p:cNvSpPr txBox="1">
            <a:spLocks noGrp="1"/>
          </p:cNvSpPr>
          <p:nvPr/>
        </p:nvSpPr>
        <p:spPr>
          <a:xfrm>
            <a:off x="5418240" y="3070452"/>
            <a:ext cx="2866290" cy="734332"/>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Legal and Policy Tools</a:t>
            </a:r>
            <a:endParaRPr dirty="0"/>
          </a:p>
        </p:txBody>
      </p:sp>
      <p:sp>
        <p:nvSpPr>
          <p:cNvPr id="10" name="Google Shape;195;p29">
            <a:extLst>
              <a:ext uri="{FF2B5EF4-FFF2-40B4-BE49-F238E27FC236}">
                <a16:creationId xmlns:a16="http://schemas.microsoft.com/office/drawing/2014/main" id="{73F4ED46-4EE9-03EA-E855-F027AAF86132}"/>
              </a:ext>
            </a:extLst>
          </p:cNvPr>
          <p:cNvSpPr txBox="1">
            <a:spLocks noGrp="1"/>
          </p:cNvSpPr>
          <p:nvPr/>
        </p:nvSpPr>
        <p:spPr>
          <a:xfrm>
            <a:off x="9142162" y="3070452"/>
            <a:ext cx="2866290" cy="734332"/>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Zoning tools to reduce urban heat</a:t>
            </a:r>
            <a:endParaRPr dirty="0"/>
          </a:p>
        </p:txBody>
      </p:sp>
      <p:sp>
        <p:nvSpPr>
          <p:cNvPr id="11" name="Google Shape;195;p29">
            <a:extLst>
              <a:ext uri="{FF2B5EF4-FFF2-40B4-BE49-F238E27FC236}">
                <a16:creationId xmlns:a16="http://schemas.microsoft.com/office/drawing/2014/main" id="{D0D76536-D5B4-C89B-1D3D-5C4A5F40249F}"/>
              </a:ext>
            </a:extLst>
          </p:cNvPr>
          <p:cNvSpPr txBox="1">
            <a:spLocks noGrp="1"/>
          </p:cNvSpPr>
          <p:nvPr/>
        </p:nvSpPr>
        <p:spPr>
          <a:xfrm>
            <a:off x="1259940" y="3061834"/>
            <a:ext cx="3083460" cy="734332"/>
          </a:xfrm>
          <a:prstGeom prst="rect">
            <a:avLst/>
          </a:prstGeom>
          <a:gradFill>
            <a:gsLst>
              <a:gs pos="0">
                <a:schemeClr val="lt1"/>
              </a:gs>
              <a:gs pos="20000">
                <a:srgbClr val="EAE6FA">
                  <a:alpha val="39215"/>
                </a:srgbClr>
              </a:gs>
              <a:gs pos="52000">
                <a:srgbClr val="0076FF">
                  <a:alpha val="18823"/>
                </a:srgbClr>
              </a:gs>
              <a:gs pos="75000">
                <a:srgbClr val="EAE6FA">
                  <a:alpha val="54509"/>
                </a:srgbClr>
              </a:gs>
              <a:gs pos="100000">
                <a:schemeClr val="lt1"/>
              </a:gs>
            </a:gsLst>
            <a:lin ang="8100019"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eebo"/>
              <a:buNone/>
              <a:defRPr sz="2200" b="1" i="0" u="none" strike="noStrike" cap="none">
                <a:solidFill>
                  <a:schemeClr val="dk1"/>
                </a:solidFill>
                <a:latin typeface="Be Vietnam Pro"/>
                <a:ea typeface="Be Vietnam Pro"/>
                <a:cs typeface="Be Vietnam Pro"/>
                <a:sym typeface="Be Vietnam Pro"/>
              </a:defRPr>
            </a:lvl1pPr>
            <a:lvl2pPr marL="914400" marR="0" lvl="1"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2pPr>
            <a:lvl3pPr marL="1371600" marR="0" lvl="2"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3pPr>
            <a:lvl4pPr marL="1828800" marR="0" lvl="3"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4pPr>
            <a:lvl5pPr marL="2286000" marR="0" lvl="4"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5pPr>
            <a:lvl6pPr marL="2743200" marR="0" lvl="5"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6pPr>
            <a:lvl7pPr marL="3200400" marR="0" lvl="6"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7pPr>
            <a:lvl8pPr marL="3657600" marR="0" lvl="7"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8pPr>
            <a:lvl9pPr marL="4114800" marR="0" lvl="8" indent="-317500" algn="l" rtl="0">
              <a:lnSpc>
                <a:spcPct val="115000"/>
              </a:lnSpc>
              <a:spcBef>
                <a:spcPts val="0"/>
              </a:spcBef>
              <a:spcAft>
                <a:spcPts val="0"/>
              </a:spcAft>
              <a:buClr>
                <a:schemeClr val="dk1"/>
              </a:buClr>
              <a:buSzPts val="2400"/>
              <a:buFont typeface="Heebo"/>
              <a:buNone/>
              <a:defRPr sz="2400" b="0" i="0" u="none" strike="noStrike" cap="none">
                <a:solidFill>
                  <a:schemeClr val="dk1"/>
                </a:solidFill>
                <a:latin typeface="Heebo"/>
                <a:ea typeface="Heebo"/>
                <a:cs typeface="Heebo"/>
                <a:sym typeface="Heebo"/>
              </a:defRPr>
            </a:lvl9pPr>
          </a:lstStyle>
          <a:p>
            <a:pPr marL="0" lvl="0" indent="0" algn="l" rtl="0">
              <a:spcBef>
                <a:spcPts val="0"/>
              </a:spcBef>
              <a:spcAft>
                <a:spcPts val="1200"/>
              </a:spcAft>
              <a:buNone/>
            </a:pPr>
            <a:r>
              <a:rPr lang="en" dirty="0"/>
              <a:t>Applications of Heat CCVI in Planning</a:t>
            </a:r>
            <a:endParaRPr dirty="0"/>
          </a:p>
        </p:txBody>
      </p:sp>
      <p:sp>
        <p:nvSpPr>
          <p:cNvPr id="12" name="Google Shape;204;p29">
            <a:extLst>
              <a:ext uri="{FF2B5EF4-FFF2-40B4-BE49-F238E27FC236}">
                <a16:creationId xmlns:a16="http://schemas.microsoft.com/office/drawing/2014/main" id="{F58A8D48-A261-AB08-C9AF-F2D7467D3914}"/>
              </a:ext>
            </a:extLst>
          </p:cNvPr>
          <p:cNvSpPr txBox="1">
            <a:spLocks noGrp="1"/>
          </p:cNvSpPr>
          <p:nvPr/>
        </p:nvSpPr>
        <p:spPr>
          <a:xfrm>
            <a:off x="4721640" y="1463676"/>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02</a:t>
            </a:r>
            <a:endParaRPr dirty="0"/>
          </a:p>
        </p:txBody>
      </p:sp>
      <p:sp>
        <p:nvSpPr>
          <p:cNvPr id="13" name="Google Shape;204;p29">
            <a:extLst>
              <a:ext uri="{FF2B5EF4-FFF2-40B4-BE49-F238E27FC236}">
                <a16:creationId xmlns:a16="http://schemas.microsoft.com/office/drawing/2014/main" id="{BB63E83C-01DE-DCEC-9837-382961BB0B6B}"/>
              </a:ext>
            </a:extLst>
          </p:cNvPr>
          <p:cNvSpPr txBox="1">
            <a:spLocks noGrp="1"/>
          </p:cNvSpPr>
          <p:nvPr/>
        </p:nvSpPr>
        <p:spPr>
          <a:xfrm>
            <a:off x="8576310" y="1511064"/>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03</a:t>
            </a:r>
            <a:endParaRPr dirty="0"/>
          </a:p>
        </p:txBody>
      </p:sp>
      <p:sp>
        <p:nvSpPr>
          <p:cNvPr id="14" name="Google Shape;204;p29">
            <a:extLst>
              <a:ext uri="{FF2B5EF4-FFF2-40B4-BE49-F238E27FC236}">
                <a16:creationId xmlns:a16="http://schemas.microsoft.com/office/drawing/2014/main" id="{57A87A2E-6C1F-84FE-3C20-1F3231CAAFF3}"/>
              </a:ext>
            </a:extLst>
          </p:cNvPr>
          <p:cNvSpPr txBox="1">
            <a:spLocks noGrp="1"/>
          </p:cNvSpPr>
          <p:nvPr/>
        </p:nvSpPr>
        <p:spPr>
          <a:xfrm>
            <a:off x="491490" y="2989478"/>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04</a:t>
            </a:r>
            <a:endParaRPr dirty="0"/>
          </a:p>
        </p:txBody>
      </p:sp>
      <p:sp>
        <p:nvSpPr>
          <p:cNvPr id="15" name="Google Shape;204;p29">
            <a:extLst>
              <a:ext uri="{FF2B5EF4-FFF2-40B4-BE49-F238E27FC236}">
                <a16:creationId xmlns:a16="http://schemas.microsoft.com/office/drawing/2014/main" id="{E97A23DA-893B-66A4-A27F-47CA60AEBA01}"/>
              </a:ext>
            </a:extLst>
          </p:cNvPr>
          <p:cNvSpPr txBox="1">
            <a:spLocks noGrp="1"/>
          </p:cNvSpPr>
          <p:nvPr/>
        </p:nvSpPr>
        <p:spPr>
          <a:xfrm>
            <a:off x="4721640" y="3099566"/>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05</a:t>
            </a:r>
            <a:endParaRPr dirty="0"/>
          </a:p>
        </p:txBody>
      </p:sp>
      <p:sp>
        <p:nvSpPr>
          <p:cNvPr id="16" name="Google Shape;204;p29">
            <a:extLst>
              <a:ext uri="{FF2B5EF4-FFF2-40B4-BE49-F238E27FC236}">
                <a16:creationId xmlns:a16="http://schemas.microsoft.com/office/drawing/2014/main" id="{BC175BED-5A3A-5D8B-B846-D1582A375AB7}"/>
              </a:ext>
            </a:extLst>
          </p:cNvPr>
          <p:cNvSpPr txBox="1">
            <a:spLocks noGrp="1"/>
          </p:cNvSpPr>
          <p:nvPr/>
        </p:nvSpPr>
        <p:spPr>
          <a:xfrm>
            <a:off x="8576310" y="2989478"/>
            <a:ext cx="696600" cy="69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e Vietnam Pro"/>
              <a:buNone/>
              <a:defRPr sz="2200" b="1" i="0" u="none" strike="noStrike" cap="none">
                <a:solidFill>
                  <a:schemeClr val="dk1"/>
                </a:solidFill>
                <a:latin typeface="Be Vietnam Pro"/>
                <a:ea typeface="Be Vietnam Pro"/>
                <a:cs typeface="Be Vietnam Pro"/>
                <a:sym typeface="Be Vietnam Pro"/>
              </a:defRPr>
            </a:lvl1pPr>
            <a:lvl2pPr marR="0" lvl="1"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4000"/>
              <a:buFont typeface="Bebas Neue"/>
              <a:buNone/>
              <a:defRPr sz="40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 dirty="0"/>
              <a:t>06</a:t>
            </a:r>
            <a:endParaRPr dirty="0"/>
          </a:p>
        </p:txBody>
      </p:sp>
    </p:spTree>
    <p:extLst>
      <p:ext uri="{BB962C8B-B14F-4D97-AF65-F5344CB8AC3E}">
        <p14:creationId xmlns:p14="http://schemas.microsoft.com/office/powerpoint/2010/main" val="171572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B46C-2FD0-9D2E-F58B-75028194B9F4}"/>
              </a:ext>
            </a:extLst>
          </p:cNvPr>
          <p:cNvSpPr>
            <a:spLocks noGrp="1"/>
          </p:cNvSpPr>
          <p:nvPr>
            <p:ph type="title"/>
          </p:nvPr>
        </p:nvSpPr>
        <p:spPr/>
        <p:txBody>
          <a:bodyPr/>
          <a:lstStyle/>
          <a:p>
            <a:r>
              <a:rPr lang="en-US" dirty="0"/>
              <a:t>Climate Change Vulnerability Index</a:t>
            </a:r>
          </a:p>
        </p:txBody>
      </p:sp>
      <p:sp>
        <p:nvSpPr>
          <p:cNvPr id="3" name="Content Placeholder 2">
            <a:extLst>
              <a:ext uri="{FF2B5EF4-FFF2-40B4-BE49-F238E27FC236}">
                <a16:creationId xmlns:a16="http://schemas.microsoft.com/office/drawing/2014/main" id="{C62C79C3-19AE-C722-D50A-7547A3C8C61A}"/>
              </a:ext>
            </a:extLst>
          </p:cNvPr>
          <p:cNvSpPr>
            <a:spLocks noGrp="1"/>
          </p:cNvSpPr>
          <p:nvPr>
            <p:ph idx="1"/>
          </p:nvPr>
        </p:nvSpPr>
        <p:spPr>
          <a:xfrm>
            <a:off x="803479" y="1196259"/>
            <a:ext cx="10972800" cy="4160633"/>
          </a:xfrm>
        </p:spPr>
        <p:txBody>
          <a:bodyPr>
            <a:normAutofit/>
          </a:bodyPr>
          <a:lstStyle/>
          <a:p>
            <a:pPr marL="0" indent="0">
              <a:buNone/>
            </a:pPr>
            <a:r>
              <a:rPr lang="en-US" b="0" i="0" dirty="0">
                <a:solidFill>
                  <a:srgbClr val="616265"/>
                </a:solidFill>
                <a:effectLst/>
                <a:latin typeface="myriad-pro"/>
              </a:rPr>
              <a:t>“Vulnerability is the degree to which a system is susceptible to, or unable to cope with, adverse effects of climate change”  (IPCC 2007)</a:t>
            </a:r>
            <a:endParaRPr lang="en-US" dirty="0"/>
          </a:p>
          <a:p>
            <a:endParaRPr lang="en-US" dirty="0"/>
          </a:p>
        </p:txBody>
      </p:sp>
      <p:pic>
        <p:nvPicPr>
          <p:cNvPr id="5" name="Picture 4">
            <a:extLst>
              <a:ext uri="{FF2B5EF4-FFF2-40B4-BE49-F238E27FC236}">
                <a16:creationId xmlns:a16="http://schemas.microsoft.com/office/drawing/2014/main" id="{876D6230-5E33-556F-C8C5-095C4B7C638B}"/>
              </a:ext>
            </a:extLst>
          </p:cNvPr>
          <p:cNvPicPr>
            <a:picLocks noChangeAspect="1"/>
          </p:cNvPicPr>
          <p:nvPr/>
        </p:nvPicPr>
        <p:blipFill>
          <a:blip r:embed="rId3"/>
          <a:stretch>
            <a:fillRect/>
          </a:stretch>
        </p:blipFill>
        <p:spPr>
          <a:xfrm>
            <a:off x="803479" y="2129742"/>
            <a:ext cx="10585042" cy="1790748"/>
          </a:xfrm>
          <a:prstGeom prst="rect">
            <a:avLst/>
          </a:prstGeom>
        </p:spPr>
      </p:pic>
      <p:sp>
        <p:nvSpPr>
          <p:cNvPr id="7" name="Rectangle 6">
            <a:extLst>
              <a:ext uri="{FF2B5EF4-FFF2-40B4-BE49-F238E27FC236}">
                <a16:creationId xmlns:a16="http://schemas.microsoft.com/office/drawing/2014/main" id="{1B19E824-3A2E-3867-D9EF-7487B5B6846C}"/>
              </a:ext>
            </a:extLst>
          </p:cNvPr>
          <p:cNvSpPr/>
          <p:nvPr/>
        </p:nvSpPr>
        <p:spPr>
          <a:xfrm>
            <a:off x="891540" y="3920490"/>
            <a:ext cx="1920240" cy="1874520"/>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Set goals and method for the CCVI that best meet the state climate change needs</a:t>
            </a:r>
          </a:p>
        </p:txBody>
      </p:sp>
      <p:sp>
        <p:nvSpPr>
          <p:cNvPr id="8" name="Rectangle 7">
            <a:extLst>
              <a:ext uri="{FF2B5EF4-FFF2-40B4-BE49-F238E27FC236}">
                <a16:creationId xmlns:a16="http://schemas.microsoft.com/office/drawing/2014/main" id="{A24CC415-1D32-4150-E063-F4843129939C}"/>
              </a:ext>
            </a:extLst>
          </p:cNvPr>
          <p:cNvSpPr/>
          <p:nvPr/>
        </p:nvSpPr>
        <p:spPr>
          <a:xfrm>
            <a:off x="2964180" y="3920490"/>
            <a:ext cx="2007870" cy="1874520"/>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Look at the best available science and data on climate change to reflect the vulnerability</a:t>
            </a:r>
          </a:p>
        </p:txBody>
      </p:sp>
      <p:sp>
        <p:nvSpPr>
          <p:cNvPr id="9" name="Rectangle 8">
            <a:extLst>
              <a:ext uri="{FF2B5EF4-FFF2-40B4-BE49-F238E27FC236}">
                <a16:creationId xmlns:a16="http://schemas.microsoft.com/office/drawing/2014/main" id="{975903BF-4649-F259-AB1B-FE088568E37C}"/>
              </a:ext>
            </a:extLst>
          </p:cNvPr>
          <p:cNvSpPr/>
          <p:nvPr/>
        </p:nvSpPr>
        <p:spPr>
          <a:xfrm>
            <a:off x="5124450" y="3920490"/>
            <a:ext cx="1920240" cy="1874520"/>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Identify and map the regions, infrastructure and other assets that will be most impacted</a:t>
            </a:r>
          </a:p>
        </p:txBody>
      </p:sp>
      <p:sp>
        <p:nvSpPr>
          <p:cNvPr id="10" name="Rectangle 9">
            <a:extLst>
              <a:ext uri="{FF2B5EF4-FFF2-40B4-BE49-F238E27FC236}">
                <a16:creationId xmlns:a16="http://schemas.microsoft.com/office/drawing/2014/main" id="{21E2596E-836D-D740-7421-856C99AA747F}"/>
              </a:ext>
            </a:extLst>
          </p:cNvPr>
          <p:cNvSpPr/>
          <p:nvPr/>
        </p:nvSpPr>
        <p:spPr>
          <a:xfrm>
            <a:off x="7238569" y="3920490"/>
            <a:ext cx="1920240" cy="1874520"/>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Score the indicators and vulnerability </a:t>
            </a:r>
          </a:p>
        </p:txBody>
      </p:sp>
      <p:sp>
        <p:nvSpPr>
          <p:cNvPr id="11" name="Rectangle 10">
            <a:extLst>
              <a:ext uri="{FF2B5EF4-FFF2-40B4-BE49-F238E27FC236}">
                <a16:creationId xmlns:a16="http://schemas.microsoft.com/office/drawing/2014/main" id="{F1B88B0E-0F48-833B-F1F1-C8F27EE3E740}"/>
              </a:ext>
            </a:extLst>
          </p:cNvPr>
          <p:cNvSpPr/>
          <p:nvPr/>
        </p:nvSpPr>
        <p:spPr>
          <a:xfrm>
            <a:off x="9333638" y="3920490"/>
            <a:ext cx="1920240" cy="1874520"/>
          </a:xfrm>
          <a:prstGeom prst="rect">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Compile and share results</a:t>
            </a:r>
          </a:p>
        </p:txBody>
      </p:sp>
      <p:sp>
        <p:nvSpPr>
          <p:cNvPr id="12" name="TextBox 11">
            <a:extLst>
              <a:ext uri="{FF2B5EF4-FFF2-40B4-BE49-F238E27FC236}">
                <a16:creationId xmlns:a16="http://schemas.microsoft.com/office/drawing/2014/main" id="{7B36846D-7845-14D1-2282-2FEEBC5C933E}"/>
              </a:ext>
            </a:extLst>
          </p:cNvPr>
          <p:cNvSpPr txBox="1"/>
          <p:nvPr/>
        </p:nvSpPr>
        <p:spPr>
          <a:xfrm>
            <a:off x="7238569" y="6068996"/>
            <a:ext cx="2396921" cy="246221"/>
          </a:xfrm>
          <a:prstGeom prst="rect">
            <a:avLst/>
          </a:prstGeom>
          <a:noFill/>
        </p:spPr>
        <p:txBody>
          <a:bodyPr wrap="square" rtlCol="0">
            <a:spAutoFit/>
          </a:bodyPr>
          <a:lstStyle/>
          <a:p>
            <a:r>
              <a:rPr lang="en-US" sz="1000" dirty="0">
                <a:solidFill>
                  <a:schemeClr val="bg1"/>
                </a:solidFill>
              </a:rPr>
              <a:t>Slide adapted from Santa Barbara CCVA</a:t>
            </a:r>
          </a:p>
        </p:txBody>
      </p:sp>
    </p:spTree>
    <p:extLst>
      <p:ext uri="{BB962C8B-B14F-4D97-AF65-F5344CB8AC3E}">
        <p14:creationId xmlns:p14="http://schemas.microsoft.com/office/powerpoint/2010/main" val="27253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3987-3308-8504-0741-DF9C65913C28}"/>
              </a:ext>
            </a:extLst>
          </p:cNvPr>
          <p:cNvSpPr>
            <a:spLocks noGrp="1"/>
          </p:cNvSpPr>
          <p:nvPr>
            <p:ph type="title"/>
          </p:nvPr>
        </p:nvSpPr>
        <p:spPr>
          <a:xfrm>
            <a:off x="609600" y="274638"/>
            <a:ext cx="10972800" cy="804907"/>
          </a:xfrm>
        </p:spPr>
        <p:txBody>
          <a:bodyPr/>
          <a:lstStyle/>
          <a:p>
            <a:r>
              <a:rPr lang="en-US" b="1" dirty="0">
                <a:solidFill>
                  <a:srgbClr val="002060"/>
                </a:solidFill>
              </a:rPr>
              <a:t>Climate Change Vulnerability Index (CCVI)</a:t>
            </a:r>
          </a:p>
        </p:txBody>
      </p:sp>
      <p:sp>
        <p:nvSpPr>
          <p:cNvPr id="9" name="Rectangle: Rounded Corners 8">
            <a:extLst>
              <a:ext uri="{FF2B5EF4-FFF2-40B4-BE49-F238E27FC236}">
                <a16:creationId xmlns:a16="http://schemas.microsoft.com/office/drawing/2014/main" id="{FE497E23-1944-CAC9-8B98-0E19F7E974EE}"/>
              </a:ext>
            </a:extLst>
          </p:cNvPr>
          <p:cNvSpPr/>
          <p:nvPr/>
        </p:nvSpPr>
        <p:spPr>
          <a:xfrm>
            <a:off x="1518660" y="1612728"/>
            <a:ext cx="6054090" cy="64008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tx1"/>
                </a:solidFill>
              </a:rPr>
              <a:t>Aggregates different types of data</a:t>
            </a:r>
          </a:p>
        </p:txBody>
      </p:sp>
      <p:sp>
        <p:nvSpPr>
          <p:cNvPr id="10" name="Rectangle: Rounded Corners 9">
            <a:extLst>
              <a:ext uri="{FF2B5EF4-FFF2-40B4-BE49-F238E27FC236}">
                <a16:creationId xmlns:a16="http://schemas.microsoft.com/office/drawing/2014/main" id="{E8340DC1-B332-4172-3BED-6D200B7A48DA}"/>
              </a:ext>
            </a:extLst>
          </p:cNvPr>
          <p:cNvSpPr/>
          <p:nvPr/>
        </p:nvSpPr>
        <p:spPr>
          <a:xfrm>
            <a:off x="2152870" y="2521319"/>
            <a:ext cx="6054090" cy="64008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tx1"/>
                </a:solidFill>
              </a:rPr>
              <a:t>Visualize patterns of vulnerability</a:t>
            </a:r>
          </a:p>
        </p:txBody>
      </p:sp>
      <p:sp>
        <p:nvSpPr>
          <p:cNvPr id="11" name="Rectangle: Rounded Corners 10">
            <a:extLst>
              <a:ext uri="{FF2B5EF4-FFF2-40B4-BE49-F238E27FC236}">
                <a16:creationId xmlns:a16="http://schemas.microsoft.com/office/drawing/2014/main" id="{EE9BCD2D-FBB1-CD58-2B88-E9D65E2B235E}"/>
              </a:ext>
            </a:extLst>
          </p:cNvPr>
          <p:cNvSpPr/>
          <p:nvPr/>
        </p:nvSpPr>
        <p:spPr>
          <a:xfrm>
            <a:off x="2723830" y="3443089"/>
            <a:ext cx="7890510" cy="64008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tx1"/>
                </a:solidFill>
              </a:rPr>
              <a:t>Scores relative vulnerability to the region as a whole</a:t>
            </a:r>
          </a:p>
        </p:txBody>
      </p:sp>
      <p:sp>
        <p:nvSpPr>
          <p:cNvPr id="13" name="Rectangle: Rounded Corners 12">
            <a:extLst>
              <a:ext uri="{FF2B5EF4-FFF2-40B4-BE49-F238E27FC236}">
                <a16:creationId xmlns:a16="http://schemas.microsoft.com/office/drawing/2014/main" id="{DDE0F3BA-7012-FDD9-89A5-DCEC16009DF3}"/>
              </a:ext>
            </a:extLst>
          </p:cNvPr>
          <p:cNvSpPr/>
          <p:nvPr/>
        </p:nvSpPr>
        <p:spPr>
          <a:xfrm>
            <a:off x="3406140" y="4493273"/>
            <a:ext cx="8401050" cy="64008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tx1"/>
                </a:solidFill>
              </a:rPr>
              <a:t>Allows first screening for planning and decision making</a:t>
            </a:r>
          </a:p>
        </p:txBody>
      </p:sp>
      <p:grpSp>
        <p:nvGrpSpPr>
          <p:cNvPr id="14" name="Google Shape;8029;p55">
            <a:extLst>
              <a:ext uri="{FF2B5EF4-FFF2-40B4-BE49-F238E27FC236}">
                <a16:creationId xmlns:a16="http://schemas.microsoft.com/office/drawing/2014/main" id="{98CA70C2-FA25-583E-4CDD-11F1C7228574}"/>
              </a:ext>
            </a:extLst>
          </p:cNvPr>
          <p:cNvGrpSpPr/>
          <p:nvPr/>
        </p:nvGrpSpPr>
        <p:grpSpPr>
          <a:xfrm>
            <a:off x="449763" y="1549407"/>
            <a:ext cx="845637" cy="711909"/>
            <a:chOff x="951975" y="315800"/>
            <a:chExt cx="5860325" cy="4933550"/>
          </a:xfrm>
        </p:grpSpPr>
        <p:sp>
          <p:nvSpPr>
            <p:cNvPr id="15" name="Google Shape;8030;p55">
              <a:extLst>
                <a:ext uri="{FF2B5EF4-FFF2-40B4-BE49-F238E27FC236}">
                  <a16:creationId xmlns:a16="http://schemas.microsoft.com/office/drawing/2014/main" id="{F4A43F68-3080-6688-08D7-7E9D2861301E}"/>
                </a:ext>
              </a:extLst>
            </p:cNvPr>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8031;p55">
              <a:extLst>
                <a:ext uri="{FF2B5EF4-FFF2-40B4-BE49-F238E27FC236}">
                  <a16:creationId xmlns:a16="http://schemas.microsoft.com/office/drawing/2014/main" id="{99AF3939-8789-C241-23CE-A7E8182ED8C6}"/>
                </a:ext>
              </a:extLst>
            </p:cNvPr>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8032;p55">
              <a:extLst>
                <a:ext uri="{FF2B5EF4-FFF2-40B4-BE49-F238E27FC236}">
                  <a16:creationId xmlns:a16="http://schemas.microsoft.com/office/drawing/2014/main" id="{6B23D056-E8CC-9A6E-44B8-E5B97E2F3191}"/>
                </a:ext>
              </a:extLst>
            </p:cNvPr>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8033;p55">
              <a:extLst>
                <a:ext uri="{FF2B5EF4-FFF2-40B4-BE49-F238E27FC236}">
                  <a16:creationId xmlns:a16="http://schemas.microsoft.com/office/drawing/2014/main" id="{1C60D49F-2778-11C7-7AE4-29EF349A97E0}"/>
                </a:ext>
              </a:extLst>
            </p:cNvPr>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8034;p55">
              <a:extLst>
                <a:ext uri="{FF2B5EF4-FFF2-40B4-BE49-F238E27FC236}">
                  <a16:creationId xmlns:a16="http://schemas.microsoft.com/office/drawing/2014/main" id="{50A20D1B-2488-B43D-5223-018CE6EC9C11}"/>
                </a:ext>
              </a:extLst>
            </p:cNvPr>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8035;p55">
              <a:extLst>
                <a:ext uri="{FF2B5EF4-FFF2-40B4-BE49-F238E27FC236}">
                  <a16:creationId xmlns:a16="http://schemas.microsoft.com/office/drawing/2014/main" id="{2B6DD5CC-9468-B645-BC14-F6106CF38E6C}"/>
                </a:ext>
              </a:extLst>
            </p:cNvPr>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002060"/>
              </a:solidFill>
              <a:prstDash val="solid"/>
              <a:miter lim="2219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8036;p55">
              <a:extLst>
                <a:ext uri="{FF2B5EF4-FFF2-40B4-BE49-F238E27FC236}">
                  <a16:creationId xmlns:a16="http://schemas.microsoft.com/office/drawing/2014/main" id="{19E95063-915E-4A17-691B-AB8C7476A4D2}"/>
                </a:ext>
              </a:extLst>
            </p:cNvPr>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002060"/>
              </a:solidFill>
              <a:prstDash val="solid"/>
              <a:miter lim="2219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037;p55">
              <a:extLst>
                <a:ext uri="{FF2B5EF4-FFF2-40B4-BE49-F238E27FC236}">
                  <a16:creationId xmlns:a16="http://schemas.microsoft.com/office/drawing/2014/main" id="{151FCEC8-BD27-C705-D108-64C66E97534F}"/>
                </a:ext>
              </a:extLst>
            </p:cNvPr>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3" name="Google Shape;8751;p57">
            <a:extLst>
              <a:ext uri="{FF2B5EF4-FFF2-40B4-BE49-F238E27FC236}">
                <a16:creationId xmlns:a16="http://schemas.microsoft.com/office/drawing/2014/main" id="{B848E60E-F853-7EA9-67EA-BFCF72BC90A1}"/>
              </a:ext>
            </a:extLst>
          </p:cNvPr>
          <p:cNvGrpSpPr/>
          <p:nvPr/>
        </p:nvGrpSpPr>
        <p:grpSpPr>
          <a:xfrm>
            <a:off x="1129227" y="2521320"/>
            <a:ext cx="701266" cy="640079"/>
            <a:chOff x="7429366" y="3223183"/>
            <a:chExt cx="334634" cy="333904"/>
          </a:xfrm>
        </p:grpSpPr>
        <p:sp>
          <p:nvSpPr>
            <p:cNvPr id="24" name="Google Shape;8752;p57">
              <a:extLst>
                <a:ext uri="{FF2B5EF4-FFF2-40B4-BE49-F238E27FC236}">
                  <a16:creationId xmlns:a16="http://schemas.microsoft.com/office/drawing/2014/main" id="{852BB70F-751E-C092-E13E-1DDF3D3F9EEB}"/>
                </a:ext>
              </a:extLst>
            </p:cNvPr>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8753;p57">
              <a:extLst>
                <a:ext uri="{FF2B5EF4-FFF2-40B4-BE49-F238E27FC236}">
                  <a16:creationId xmlns:a16="http://schemas.microsoft.com/office/drawing/2014/main" id="{9BC1C0B7-0045-CD12-EFEA-25AE0BB86D1D}"/>
                </a:ext>
              </a:extLst>
            </p:cNvPr>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6" name="Google Shape;8953;p58">
            <a:extLst>
              <a:ext uri="{FF2B5EF4-FFF2-40B4-BE49-F238E27FC236}">
                <a16:creationId xmlns:a16="http://schemas.microsoft.com/office/drawing/2014/main" id="{8285DBD7-C8BF-0340-22C7-76E716B1BA6C}"/>
              </a:ext>
            </a:extLst>
          </p:cNvPr>
          <p:cNvGrpSpPr/>
          <p:nvPr/>
        </p:nvGrpSpPr>
        <p:grpSpPr>
          <a:xfrm>
            <a:off x="2560672" y="4520844"/>
            <a:ext cx="604573" cy="584937"/>
            <a:chOff x="3950316" y="3820307"/>
            <a:chExt cx="369805" cy="353782"/>
          </a:xfrm>
        </p:grpSpPr>
        <p:sp>
          <p:nvSpPr>
            <p:cNvPr id="27" name="Google Shape;8954;p58">
              <a:extLst>
                <a:ext uri="{FF2B5EF4-FFF2-40B4-BE49-F238E27FC236}">
                  <a16:creationId xmlns:a16="http://schemas.microsoft.com/office/drawing/2014/main" id="{5906D914-51F7-D30E-14BE-E1D619A8ADB1}"/>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955;p58">
              <a:extLst>
                <a:ext uri="{FF2B5EF4-FFF2-40B4-BE49-F238E27FC236}">
                  <a16:creationId xmlns:a16="http://schemas.microsoft.com/office/drawing/2014/main" id="{A569C9E9-F97D-E5A9-F22B-44BE7007E48F}"/>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956;p58">
              <a:extLst>
                <a:ext uri="{FF2B5EF4-FFF2-40B4-BE49-F238E27FC236}">
                  <a16:creationId xmlns:a16="http://schemas.microsoft.com/office/drawing/2014/main" id="{A105B953-4F8E-122C-588C-37EB95D4086E}"/>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957;p58">
              <a:extLst>
                <a:ext uri="{FF2B5EF4-FFF2-40B4-BE49-F238E27FC236}">
                  <a16:creationId xmlns:a16="http://schemas.microsoft.com/office/drawing/2014/main" id="{96553922-D6E1-EDCC-B052-3415173810A5}"/>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31" name="Google Shape;9041;p58">
            <a:extLst>
              <a:ext uri="{FF2B5EF4-FFF2-40B4-BE49-F238E27FC236}">
                <a16:creationId xmlns:a16="http://schemas.microsoft.com/office/drawing/2014/main" id="{078CC4C3-D1A5-3287-9DD9-4E73C40BC24E}"/>
              </a:ext>
            </a:extLst>
          </p:cNvPr>
          <p:cNvGrpSpPr/>
          <p:nvPr/>
        </p:nvGrpSpPr>
        <p:grpSpPr>
          <a:xfrm>
            <a:off x="1830493" y="3389955"/>
            <a:ext cx="643846" cy="640079"/>
            <a:chOff x="1333682" y="3344330"/>
            <a:chExt cx="271214" cy="383088"/>
          </a:xfrm>
        </p:grpSpPr>
        <p:sp>
          <p:nvSpPr>
            <p:cNvPr id="32" name="Google Shape;9042;p58">
              <a:extLst>
                <a:ext uri="{FF2B5EF4-FFF2-40B4-BE49-F238E27FC236}">
                  <a16:creationId xmlns:a16="http://schemas.microsoft.com/office/drawing/2014/main" id="{CD3657B4-9589-14FF-6F70-086314F25D85}"/>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9043;p58">
              <a:extLst>
                <a:ext uri="{FF2B5EF4-FFF2-40B4-BE49-F238E27FC236}">
                  <a16:creationId xmlns:a16="http://schemas.microsoft.com/office/drawing/2014/main" id="{DB772225-42BE-AE53-A62B-657D2C7A7EBF}"/>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9044;p58">
              <a:extLst>
                <a:ext uri="{FF2B5EF4-FFF2-40B4-BE49-F238E27FC236}">
                  <a16:creationId xmlns:a16="http://schemas.microsoft.com/office/drawing/2014/main" id="{3373228B-3440-37F6-25EF-98DE5AD44AE9}"/>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9045;p58">
              <a:extLst>
                <a:ext uri="{FF2B5EF4-FFF2-40B4-BE49-F238E27FC236}">
                  <a16:creationId xmlns:a16="http://schemas.microsoft.com/office/drawing/2014/main" id="{D0DA35FE-0C52-A4DB-EF87-29CD44289015}"/>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9046;p58">
              <a:extLst>
                <a:ext uri="{FF2B5EF4-FFF2-40B4-BE49-F238E27FC236}">
                  <a16:creationId xmlns:a16="http://schemas.microsoft.com/office/drawing/2014/main" id="{C7D9BA9D-994D-EDB0-1B7C-BA696B8BF302}"/>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9047;p58">
              <a:extLst>
                <a:ext uri="{FF2B5EF4-FFF2-40B4-BE49-F238E27FC236}">
                  <a16:creationId xmlns:a16="http://schemas.microsoft.com/office/drawing/2014/main" id="{A050037B-48FC-8E50-42F5-B182D81E43CF}"/>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9048;p58">
              <a:extLst>
                <a:ext uri="{FF2B5EF4-FFF2-40B4-BE49-F238E27FC236}">
                  <a16:creationId xmlns:a16="http://schemas.microsoft.com/office/drawing/2014/main" id="{D4CB63CF-EC05-A35E-3D13-3537F7767A2B}"/>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9049;p58">
              <a:extLst>
                <a:ext uri="{FF2B5EF4-FFF2-40B4-BE49-F238E27FC236}">
                  <a16:creationId xmlns:a16="http://schemas.microsoft.com/office/drawing/2014/main" id="{B28849EF-DAA4-9DBA-E905-B0528618F9E6}"/>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9050;p58">
              <a:extLst>
                <a:ext uri="{FF2B5EF4-FFF2-40B4-BE49-F238E27FC236}">
                  <a16:creationId xmlns:a16="http://schemas.microsoft.com/office/drawing/2014/main" id="{6E58D22A-858A-42BC-3F87-35DD20075D1A}"/>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9051;p58">
              <a:extLst>
                <a:ext uri="{FF2B5EF4-FFF2-40B4-BE49-F238E27FC236}">
                  <a16:creationId xmlns:a16="http://schemas.microsoft.com/office/drawing/2014/main" id="{43AA1420-BA1D-8C12-32B5-FB02312D8BCA}"/>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9052;p58">
              <a:extLst>
                <a:ext uri="{FF2B5EF4-FFF2-40B4-BE49-F238E27FC236}">
                  <a16:creationId xmlns:a16="http://schemas.microsoft.com/office/drawing/2014/main" id="{7FE04CA8-9695-4B3D-E406-F587D1DA7F93}"/>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435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E212-5287-ECB6-B7E5-D9D245940DF6}"/>
              </a:ext>
            </a:extLst>
          </p:cNvPr>
          <p:cNvSpPr>
            <a:spLocks noGrp="1"/>
          </p:cNvSpPr>
          <p:nvPr>
            <p:ph type="title"/>
          </p:nvPr>
        </p:nvSpPr>
        <p:spPr>
          <a:xfrm>
            <a:off x="609600" y="274638"/>
            <a:ext cx="10972800" cy="1143000"/>
          </a:xfrm>
        </p:spPr>
        <p:txBody>
          <a:bodyPr anchor="ctr">
            <a:normAutofit/>
          </a:bodyPr>
          <a:lstStyle/>
          <a:p>
            <a:r>
              <a:rPr lang="en-US" dirty="0"/>
              <a:t>Climate Change Vulnerability Components</a:t>
            </a:r>
          </a:p>
        </p:txBody>
      </p:sp>
      <p:pic>
        <p:nvPicPr>
          <p:cNvPr id="4" name="Picture 3" descr="A diagram of a variety of objects&#10;&#10;Description automatically generated">
            <a:extLst>
              <a:ext uri="{FF2B5EF4-FFF2-40B4-BE49-F238E27FC236}">
                <a16:creationId xmlns:a16="http://schemas.microsoft.com/office/drawing/2014/main" id="{21F9C17E-14D6-410A-9A8D-A2765082E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41" y="1058778"/>
            <a:ext cx="9774778" cy="4569709"/>
          </a:xfrm>
          <a:prstGeom prst="rect">
            <a:avLst/>
          </a:prstGeom>
          <a:noFill/>
        </p:spPr>
      </p:pic>
    </p:spTree>
    <p:extLst>
      <p:ext uri="{BB962C8B-B14F-4D97-AF65-F5344CB8AC3E}">
        <p14:creationId xmlns:p14="http://schemas.microsoft.com/office/powerpoint/2010/main" val="420761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6D41C8-1EC7-827B-BA24-8C81D1D805A3}"/>
              </a:ext>
            </a:extLst>
          </p:cNvPr>
          <p:cNvSpPr>
            <a:spLocks noGrp="1"/>
          </p:cNvSpPr>
          <p:nvPr>
            <p:ph type="title"/>
          </p:nvPr>
        </p:nvSpPr>
        <p:spPr>
          <a:xfrm>
            <a:off x="609600" y="274638"/>
            <a:ext cx="10972800" cy="923330"/>
          </a:xfrm>
        </p:spPr>
        <p:txBody>
          <a:bodyPr>
            <a:normAutofit/>
          </a:bodyPr>
          <a:lstStyle/>
          <a:p>
            <a:r>
              <a:rPr lang="en-US" dirty="0"/>
              <a:t>Climate Change Vulnerability Index Methodology</a:t>
            </a:r>
          </a:p>
        </p:txBody>
      </p:sp>
      <p:pic>
        <p:nvPicPr>
          <p:cNvPr id="5" name="Content Placeholder 4">
            <a:extLst>
              <a:ext uri="{FF2B5EF4-FFF2-40B4-BE49-F238E27FC236}">
                <a16:creationId xmlns:a16="http://schemas.microsoft.com/office/drawing/2014/main" id="{064A6BE7-7546-B0D4-0837-F889B5023FEC}"/>
              </a:ext>
            </a:extLst>
          </p:cNvPr>
          <p:cNvPicPr>
            <a:picLocks noGrp="1" noChangeAspect="1"/>
          </p:cNvPicPr>
          <p:nvPr>
            <p:ph idx="1"/>
          </p:nvPr>
        </p:nvPicPr>
        <p:blipFill>
          <a:blip r:embed="rId2"/>
          <a:stretch>
            <a:fillRect/>
          </a:stretch>
        </p:blipFill>
        <p:spPr>
          <a:xfrm>
            <a:off x="609600" y="1293273"/>
            <a:ext cx="10972800" cy="3511297"/>
          </a:xfrm>
          <a:noFill/>
        </p:spPr>
      </p:pic>
      <p:sp>
        <p:nvSpPr>
          <p:cNvPr id="6" name="TextBox 5">
            <a:extLst>
              <a:ext uri="{FF2B5EF4-FFF2-40B4-BE49-F238E27FC236}">
                <a16:creationId xmlns:a16="http://schemas.microsoft.com/office/drawing/2014/main" id="{D3486BAA-F8CF-789F-B164-06FF1DE70CB5}"/>
              </a:ext>
            </a:extLst>
          </p:cNvPr>
          <p:cNvSpPr txBox="1"/>
          <p:nvPr/>
        </p:nvSpPr>
        <p:spPr>
          <a:xfrm>
            <a:off x="763572" y="3883844"/>
            <a:ext cx="1725105" cy="1477328"/>
          </a:xfrm>
          <a:prstGeom prst="rect">
            <a:avLst/>
          </a:prstGeom>
          <a:noFill/>
        </p:spPr>
        <p:txBody>
          <a:bodyPr wrap="square" rtlCol="0">
            <a:spAutoFit/>
          </a:bodyPr>
          <a:lstStyle/>
          <a:p>
            <a:r>
              <a:rPr lang="en-US" dirty="0"/>
              <a:t>Decide on contributors that are statewide and high resolution</a:t>
            </a:r>
          </a:p>
        </p:txBody>
      </p:sp>
      <p:sp>
        <p:nvSpPr>
          <p:cNvPr id="7" name="TextBox 6">
            <a:extLst>
              <a:ext uri="{FF2B5EF4-FFF2-40B4-BE49-F238E27FC236}">
                <a16:creationId xmlns:a16="http://schemas.microsoft.com/office/drawing/2014/main" id="{794DD91D-29F5-B5FF-A853-4B615D2A856E}"/>
              </a:ext>
            </a:extLst>
          </p:cNvPr>
          <p:cNvSpPr txBox="1"/>
          <p:nvPr/>
        </p:nvSpPr>
        <p:spPr>
          <a:xfrm>
            <a:off x="2829614" y="3883844"/>
            <a:ext cx="1725105" cy="1477328"/>
          </a:xfrm>
          <a:prstGeom prst="rect">
            <a:avLst/>
          </a:prstGeom>
          <a:noFill/>
        </p:spPr>
        <p:txBody>
          <a:bodyPr wrap="square" rtlCol="0">
            <a:spAutoFit/>
          </a:bodyPr>
          <a:lstStyle/>
          <a:p>
            <a:r>
              <a:rPr lang="en-US" dirty="0"/>
              <a:t>Process contributors to the 10-acre grids to obtain indicators</a:t>
            </a:r>
          </a:p>
        </p:txBody>
      </p:sp>
      <p:sp>
        <p:nvSpPr>
          <p:cNvPr id="8" name="TextBox 7">
            <a:extLst>
              <a:ext uri="{FF2B5EF4-FFF2-40B4-BE49-F238E27FC236}">
                <a16:creationId xmlns:a16="http://schemas.microsoft.com/office/drawing/2014/main" id="{EDB8BA57-9444-923F-385E-2D10A5A5F9E6}"/>
              </a:ext>
            </a:extLst>
          </p:cNvPr>
          <p:cNvSpPr txBox="1"/>
          <p:nvPr/>
        </p:nvSpPr>
        <p:spPr>
          <a:xfrm>
            <a:off x="5233447" y="3927407"/>
            <a:ext cx="1725105" cy="923330"/>
          </a:xfrm>
          <a:prstGeom prst="rect">
            <a:avLst/>
          </a:prstGeom>
          <a:noFill/>
        </p:spPr>
        <p:txBody>
          <a:bodyPr wrap="square" rtlCol="0">
            <a:spAutoFit/>
          </a:bodyPr>
          <a:lstStyle/>
          <a:p>
            <a:r>
              <a:rPr lang="en-US" dirty="0"/>
              <a:t>Categorize them into its components</a:t>
            </a:r>
          </a:p>
        </p:txBody>
      </p:sp>
      <p:sp>
        <p:nvSpPr>
          <p:cNvPr id="9" name="TextBox 8">
            <a:extLst>
              <a:ext uri="{FF2B5EF4-FFF2-40B4-BE49-F238E27FC236}">
                <a16:creationId xmlns:a16="http://schemas.microsoft.com/office/drawing/2014/main" id="{12A3EB59-6BCD-802D-E98A-FACFF7F5716C}"/>
              </a:ext>
            </a:extLst>
          </p:cNvPr>
          <p:cNvSpPr txBox="1"/>
          <p:nvPr/>
        </p:nvSpPr>
        <p:spPr>
          <a:xfrm>
            <a:off x="8499833" y="4437842"/>
            <a:ext cx="2802905" cy="646331"/>
          </a:xfrm>
          <a:prstGeom prst="rect">
            <a:avLst/>
          </a:prstGeom>
          <a:noFill/>
        </p:spPr>
        <p:txBody>
          <a:bodyPr wrap="square" rtlCol="0">
            <a:spAutoFit/>
          </a:bodyPr>
          <a:lstStyle/>
          <a:p>
            <a:r>
              <a:rPr lang="en-US" dirty="0"/>
              <a:t>Calculate vulnerability score and normalize them</a:t>
            </a:r>
          </a:p>
        </p:txBody>
      </p:sp>
    </p:spTree>
    <p:extLst>
      <p:ext uri="{BB962C8B-B14F-4D97-AF65-F5344CB8AC3E}">
        <p14:creationId xmlns:p14="http://schemas.microsoft.com/office/powerpoint/2010/main" val="56874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5C92EF3-031F-62E6-7544-051CB8644684}"/>
              </a:ext>
            </a:extLst>
          </p:cNvPr>
          <p:cNvPicPr>
            <a:picLocks noChangeAspect="1"/>
          </p:cNvPicPr>
          <p:nvPr/>
        </p:nvPicPr>
        <p:blipFill>
          <a:blip r:embed="rId2"/>
          <a:stretch>
            <a:fillRect/>
          </a:stretch>
        </p:blipFill>
        <p:spPr>
          <a:xfrm>
            <a:off x="7134633" y="4101831"/>
            <a:ext cx="3834716" cy="530398"/>
          </a:xfrm>
          <a:prstGeom prst="rect">
            <a:avLst/>
          </a:prstGeom>
        </p:spPr>
      </p:pic>
      <p:pic>
        <p:nvPicPr>
          <p:cNvPr id="45" name="Picture 44">
            <a:extLst>
              <a:ext uri="{FF2B5EF4-FFF2-40B4-BE49-F238E27FC236}">
                <a16:creationId xmlns:a16="http://schemas.microsoft.com/office/drawing/2014/main" id="{A4042F33-5C5F-CADC-E0AC-AC2E41C0B7A3}"/>
              </a:ext>
            </a:extLst>
          </p:cNvPr>
          <p:cNvPicPr>
            <a:picLocks noChangeAspect="1"/>
          </p:cNvPicPr>
          <p:nvPr/>
        </p:nvPicPr>
        <p:blipFill>
          <a:blip r:embed="rId2"/>
          <a:stretch>
            <a:fillRect/>
          </a:stretch>
        </p:blipFill>
        <p:spPr>
          <a:xfrm>
            <a:off x="7134633" y="2248516"/>
            <a:ext cx="3834716" cy="530398"/>
          </a:xfrm>
          <a:prstGeom prst="rect">
            <a:avLst/>
          </a:prstGeom>
        </p:spPr>
      </p:pic>
      <p:pic>
        <p:nvPicPr>
          <p:cNvPr id="46" name="Picture 45">
            <a:extLst>
              <a:ext uri="{FF2B5EF4-FFF2-40B4-BE49-F238E27FC236}">
                <a16:creationId xmlns:a16="http://schemas.microsoft.com/office/drawing/2014/main" id="{D6D0A680-893D-CBF5-B008-A51A81524707}"/>
              </a:ext>
            </a:extLst>
          </p:cNvPr>
          <p:cNvPicPr>
            <a:picLocks noChangeAspect="1"/>
          </p:cNvPicPr>
          <p:nvPr/>
        </p:nvPicPr>
        <p:blipFill>
          <a:blip r:embed="rId2"/>
          <a:stretch>
            <a:fillRect/>
          </a:stretch>
        </p:blipFill>
        <p:spPr>
          <a:xfrm>
            <a:off x="865732" y="3077993"/>
            <a:ext cx="3834716" cy="530398"/>
          </a:xfrm>
          <a:prstGeom prst="rect">
            <a:avLst/>
          </a:prstGeom>
        </p:spPr>
      </p:pic>
      <p:pic>
        <p:nvPicPr>
          <p:cNvPr id="44" name="Picture 43">
            <a:extLst>
              <a:ext uri="{FF2B5EF4-FFF2-40B4-BE49-F238E27FC236}">
                <a16:creationId xmlns:a16="http://schemas.microsoft.com/office/drawing/2014/main" id="{C5E672E7-BC47-3A37-A6F6-8B68BBD94323}"/>
              </a:ext>
            </a:extLst>
          </p:cNvPr>
          <p:cNvPicPr>
            <a:picLocks noChangeAspect="1"/>
          </p:cNvPicPr>
          <p:nvPr/>
        </p:nvPicPr>
        <p:blipFill>
          <a:blip r:embed="rId2"/>
          <a:stretch>
            <a:fillRect/>
          </a:stretch>
        </p:blipFill>
        <p:spPr>
          <a:xfrm>
            <a:off x="945617" y="1318012"/>
            <a:ext cx="3834716" cy="530398"/>
          </a:xfrm>
          <a:prstGeom prst="rect">
            <a:avLst/>
          </a:prstGeom>
        </p:spPr>
      </p:pic>
      <p:sp>
        <p:nvSpPr>
          <p:cNvPr id="7" name="Google Shape;223;p30">
            <a:extLst>
              <a:ext uri="{FF2B5EF4-FFF2-40B4-BE49-F238E27FC236}">
                <a16:creationId xmlns:a16="http://schemas.microsoft.com/office/drawing/2014/main" id="{59245BB6-58ED-BC9B-4E47-12E022C8A445}"/>
              </a:ext>
            </a:extLst>
          </p:cNvPr>
          <p:cNvSpPr txBox="1">
            <a:spLocks/>
          </p:cNvSpPr>
          <p:nvPr/>
        </p:nvSpPr>
        <p:spPr>
          <a:xfrm>
            <a:off x="865732" y="361115"/>
            <a:ext cx="10272000" cy="618800"/>
          </a:xfrm>
          <a:prstGeom prst="rect">
            <a:avLst/>
          </a:prstGeom>
        </p:spPr>
        <p:txBody>
          <a:bodyPr spcFirstLastPara="1" vert="horz" wrap="square" lIns="121900" tIns="121900" rIns="121900" bIns="1219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CCVI as part of Resilient Connecticut </a:t>
            </a:r>
          </a:p>
        </p:txBody>
      </p:sp>
      <p:sp>
        <p:nvSpPr>
          <p:cNvPr id="8" name="Google Shape;224;p30">
            <a:extLst>
              <a:ext uri="{FF2B5EF4-FFF2-40B4-BE49-F238E27FC236}">
                <a16:creationId xmlns:a16="http://schemas.microsoft.com/office/drawing/2014/main" id="{054084E1-336E-81E2-AFBF-E2869B64D658}"/>
              </a:ext>
            </a:extLst>
          </p:cNvPr>
          <p:cNvSpPr txBox="1">
            <a:spLocks/>
          </p:cNvSpPr>
          <p:nvPr/>
        </p:nvSpPr>
        <p:spPr>
          <a:xfrm>
            <a:off x="945617" y="1896386"/>
            <a:ext cx="3838000" cy="7636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Started as Coastal Vulnerability Index</a:t>
            </a:r>
          </a:p>
        </p:txBody>
      </p:sp>
      <p:sp>
        <p:nvSpPr>
          <p:cNvPr id="9" name="Google Shape;225;p30">
            <a:extLst>
              <a:ext uri="{FF2B5EF4-FFF2-40B4-BE49-F238E27FC236}">
                <a16:creationId xmlns:a16="http://schemas.microsoft.com/office/drawing/2014/main" id="{D6820B19-12B8-66F5-CA46-38F9EAB6F119}"/>
              </a:ext>
            </a:extLst>
          </p:cNvPr>
          <p:cNvSpPr txBox="1">
            <a:spLocks/>
          </p:cNvSpPr>
          <p:nvPr/>
        </p:nvSpPr>
        <p:spPr>
          <a:xfrm>
            <a:off x="7087784" y="2774263"/>
            <a:ext cx="5183464" cy="7636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Developed for New Haven and Fairfield Counties</a:t>
            </a:r>
          </a:p>
        </p:txBody>
      </p:sp>
      <p:sp>
        <p:nvSpPr>
          <p:cNvPr id="10" name="Google Shape;226;p30">
            <a:extLst>
              <a:ext uri="{FF2B5EF4-FFF2-40B4-BE49-F238E27FC236}">
                <a16:creationId xmlns:a16="http://schemas.microsoft.com/office/drawing/2014/main" id="{A211D266-F36C-786F-2A5D-AF0E56207D66}"/>
              </a:ext>
            </a:extLst>
          </p:cNvPr>
          <p:cNvSpPr txBox="1">
            <a:spLocks/>
          </p:cNvSpPr>
          <p:nvPr/>
        </p:nvSpPr>
        <p:spPr>
          <a:xfrm>
            <a:off x="945617" y="3853710"/>
            <a:ext cx="3838000" cy="7636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State-wide and includes heat and flood vulnerability</a:t>
            </a:r>
          </a:p>
        </p:txBody>
      </p:sp>
      <p:sp>
        <p:nvSpPr>
          <p:cNvPr id="11" name="Google Shape;227;p30">
            <a:extLst>
              <a:ext uri="{FF2B5EF4-FFF2-40B4-BE49-F238E27FC236}">
                <a16:creationId xmlns:a16="http://schemas.microsoft.com/office/drawing/2014/main" id="{1D5596A2-58E2-11A0-E6E7-CBC389C59E2B}"/>
              </a:ext>
            </a:extLst>
          </p:cNvPr>
          <p:cNvSpPr txBox="1">
            <a:spLocks/>
          </p:cNvSpPr>
          <p:nvPr/>
        </p:nvSpPr>
        <p:spPr>
          <a:xfrm>
            <a:off x="945617" y="1424747"/>
            <a:ext cx="3838000" cy="5248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1600"/>
              </a:spcAft>
              <a:buNone/>
            </a:pPr>
            <a:r>
              <a:rPr lang="en-US" b="1" dirty="0"/>
              <a:t>CVI</a:t>
            </a:r>
          </a:p>
        </p:txBody>
      </p:sp>
      <p:sp>
        <p:nvSpPr>
          <p:cNvPr id="12" name="Google Shape;228;p30">
            <a:extLst>
              <a:ext uri="{FF2B5EF4-FFF2-40B4-BE49-F238E27FC236}">
                <a16:creationId xmlns:a16="http://schemas.microsoft.com/office/drawing/2014/main" id="{A860262D-888C-C43A-8956-44F3D05FED17}"/>
              </a:ext>
            </a:extLst>
          </p:cNvPr>
          <p:cNvSpPr txBox="1">
            <a:spLocks/>
          </p:cNvSpPr>
          <p:nvPr/>
        </p:nvSpPr>
        <p:spPr>
          <a:xfrm>
            <a:off x="945617" y="3200035"/>
            <a:ext cx="3838000" cy="5248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1600"/>
              </a:spcAft>
              <a:buNone/>
            </a:pPr>
            <a:r>
              <a:rPr lang="en-US" b="1" dirty="0"/>
              <a:t>CCVI 2.0</a:t>
            </a:r>
          </a:p>
        </p:txBody>
      </p:sp>
      <p:sp>
        <p:nvSpPr>
          <p:cNvPr id="13" name="Google Shape;229;p30">
            <a:extLst>
              <a:ext uri="{FF2B5EF4-FFF2-40B4-BE49-F238E27FC236}">
                <a16:creationId xmlns:a16="http://schemas.microsoft.com/office/drawing/2014/main" id="{7601357F-FB5B-ACF5-53A6-4DC5C48DFDAD}"/>
              </a:ext>
            </a:extLst>
          </p:cNvPr>
          <p:cNvSpPr txBox="1">
            <a:spLocks/>
          </p:cNvSpPr>
          <p:nvPr/>
        </p:nvSpPr>
        <p:spPr>
          <a:xfrm>
            <a:off x="7087784" y="2312391"/>
            <a:ext cx="3838000" cy="5248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600"/>
              </a:spcAft>
              <a:buNone/>
            </a:pPr>
            <a:r>
              <a:rPr lang="en-US" b="1" dirty="0"/>
              <a:t>CCVI 1.0</a:t>
            </a:r>
          </a:p>
        </p:txBody>
      </p:sp>
      <p:sp>
        <p:nvSpPr>
          <p:cNvPr id="14" name="Google Shape;230;p30">
            <a:extLst>
              <a:ext uri="{FF2B5EF4-FFF2-40B4-BE49-F238E27FC236}">
                <a16:creationId xmlns:a16="http://schemas.microsoft.com/office/drawing/2014/main" id="{EF58B224-7AC6-9BAF-1962-C109A9F850F4}"/>
              </a:ext>
            </a:extLst>
          </p:cNvPr>
          <p:cNvSpPr txBox="1">
            <a:spLocks/>
          </p:cNvSpPr>
          <p:nvPr/>
        </p:nvSpPr>
        <p:spPr>
          <a:xfrm>
            <a:off x="7087784" y="4087681"/>
            <a:ext cx="3838000" cy="5248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ROARs</a:t>
            </a:r>
          </a:p>
        </p:txBody>
      </p:sp>
      <p:sp>
        <p:nvSpPr>
          <p:cNvPr id="15" name="Google Shape;231;p30">
            <a:extLst>
              <a:ext uri="{FF2B5EF4-FFF2-40B4-BE49-F238E27FC236}">
                <a16:creationId xmlns:a16="http://schemas.microsoft.com/office/drawing/2014/main" id="{89943274-024B-6BE2-6E96-FC5B91E65A2B}"/>
              </a:ext>
            </a:extLst>
          </p:cNvPr>
          <p:cNvSpPr txBox="1">
            <a:spLocks/>
          </p:cNvSpPr>
          <p:nvPr/>
        </p:nvSpPr>
        <p:spPr>
          <a:xfrm>
            <a:off x="7087784" y="4549683"/>
            <a:ext cx="4863424" cy="763600"/>
          </a:xfrm>
          <a:prstGeom prst="rect">
            <a:avLst/>
          </a:prstGeom>
        </p:spPr>
        <p:txBody>
          <a:bodyPr spcFirstLastPara="1" vert="horz" wrap="square" lIns="121900" tIns="121900" rIns="121900" bIns="121900" rtlCol="0" anchor="ctr" anchorCtr="0">
            <a:no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Assist in defining Resilience Opportunity Areas</a:t>
            </a:r>
          </a:p>
        </p:txBody>
      </p:sp>
      <p:sp>
        <p:nvSpPr>
          <p:cNvPr id="16" name="Google Shape;232;p30">
            <a:extLst>
              <a:ext uri="{FF2B5EF4-FFF2-40B4-BE49-F238E27FC236}">
                <a16:creationId xmlns:a16="http://schemas.microsoft.com/office/drawing/2014/main" id="{009FE19C-91B6-71DA-54C6-9CF09F8846B3}"/>
              </a:ext>
            </a:extLst>
          </p:cNvPr>
          <p:cNvSpPr/>
          <p:nvPr/>
        </p:nvSpPr>
        <p:spPr>
          <a:xfrm>
            <a:off x="4962272" y="1295230"/>
            <a:ext cx="713600" cy="716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 name="Google Shape;233;p30">
            <a:extLst>
              <a:ext uri="{FF2B5EF4-FFF2-40B4-BE49-F238E27FC236}">
                <a16:creationId xmlns:a16="http://schemas.microsoft.com/office/drawing/2014/main" id="{4A64B586-4ED1-E901-D7FC-4A114591ABF6}"/>
              </a:ext>
            </a:extLst>
          </p:cNvPr>
          <p:cNvSpPr/>
          <p:nvPr/>
        </p:nvSpPr>
        <p:spPr>
          <a:xfrm>
            <a:off x="4962255" y="3120881"/>
            <a:ext cx="713600" cy="716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 name="Google Shape;234;p30">
            <a:extLst>
              <a:ext uri="{FF2B5EF4-FFF2-40B4-BE49-F238E27FC236}">
                <a16:creationId xmlns:a16="http://schemas.microsoft.com/office/drawing/2014/main" id="{115AFC6D-3256-356C-64C6-E38C099C0B8B}"/>
              </a:ext>
            </a:extLst>
          </p:cNvPr>
          <p:cNvSpPr/>
          <p:nvPr/>
        </p:nvSpPr>
        <p:spPr>
          <a:xfrm>
            <a:off x="6197639" y="2224814"/>
            <a:ext cx="713600" cy="716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 name="Google Shape;235;p30">
            <a:extLst>
              <a:ext uri="{FF2B5EF4-FFF2-40B4-BE49-F238E27FC236}">
                <a16:creationId xmlns:a16="http://schemas.microsoft.com/office/drawing/2014/main" id="{08F29C01-0883-41DA-C425-CE9B56050B1D}"/>
              </a:ext>
            </a:extLst>
          </p:cNvPr>
          <p:cNvSpPr/>
          <p:nvPr/>
        </p:nvSpPr>
        <p:spPr>
          <a:xfrm>
            <a:off x="6195839" y="3991681"/>
            <a:ext cx="713600" cy="7168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0" name="Google Shape;236;p30">
            <a:extLst>
              <a:ext uri="{FF2B5EF4-FFF2-40B4-BE49-F238E27FC236}">
                <a16:creationId xmlns:a16="http://schemas.microsoft.com/office/drawing/2014/main" id="{F1284D71-3261-3E0E-BBDA-825E20E53FE0}"/>
              </a:ext>
            </a:extLst>
          </p:cNvPr>
          <p:cNvCxnSpPr>
            <a:cxnSpLocks/>
            <a:stCxn id="17" idx="4"/>
            <a:endCxn id="19" idx="2"/>
          </p:cNvCxnSpPr>
          <p:nvPr/>
        </p:nvCxnSpPr>
        <p:spPr>
          <a:xfrm rot="-5400000" flipH="1">
            <a:off x="5501255" y="3655481"/>
            <a:ext cx="512400" cy="876800"/>
          </a:xfrm>
          <a:prstGeom prst="bentConnector2">
            <a:avLst/>
          </a:prstGeom>
          <a:noFill/>
          <a:ln w="28575" cap="flat" cmpd="sng">
            <a:solidFill>
              <a:schemeClr val="dk1"/>
            </a:solidFill>
            <a:prstDash val="dot"/>
            <a:round/>
            <a:headEnd type="none" w="med" len="med"/>
            <a:tailEnd type="none" w="med" len="med"/>
          </a:ln>
        </p:spPr>
      </p:cxnSp>
      <p:cxnSp>
        <p:nvCxnSpPr>
          <p:cNvPr id="21" name="Google Shape;237;p30">
            <a:extLst>
              <a:ext uri="{FF2B5EF4-FFF2-40B4-BE49-F238E27FC236}">
                <a16:creationId xmlns:a16="http://schemas.microsoft.com/office/drawing/2014/main" id="{E98AD2B6-BA6F-76D9-24E3-7AD9F030BB1A}"/>
              </a:ext>
            </a:extLst>
          </p:cNvPr>
          <p:cNvCxnSpPr>
            <a:stCxn id="16" idx="4"/>
            <a:endCxn id="18" idx="2"/>
          </p:cNvCxnSpPr>
          <p:nvPr/>
        </p:nvCxnSpPr>
        <p:spPr>
          <a:xfrm rot="-5400000" flipH="1">
            <a:off x="5472672" y="1858430"/>
            <a:ext cx="571200" cy="878400"/>
          </a:xfrm>
          <a:prstGeom prst="bentConnector2">
            <a:avLst/>
          </a:prstGeom>
          <a:noFill/>
          <a:ln w="28575" cap="flat" cmpd="sng">
            <a:solidFill>
              <a:schemeClr val="dk1"/>
            </a:solidFill>
            <a:prstDash val="dot"/>
            <a:round/>
            <a:headEnd type="none" w="med" len="med"/>
            <a:tailEnd type="none" w="med" len="med"/>
          </a:ln>
        </p:spPr>
      </p:cxnSp>
      <p:cxnSp>
        <p:nvCxnSpPr>
          <p:cNvPr id="22" name="Google Shape;238;p30">
            <a:extLst>
              <a:ext uri="{FF2B5EF4-FFF2-40B4-BE49-F238E27FC236}">
                <a16:creationId xmlns:a16="http://schemas.microsoft.com/office/drawing/2014/main" id="{2352EF8B-5FE0-3F84-9C37-613F35280DC7}"/>
              </a:ext>
            </a:extLst>
          </p:cNvPr>
          <p:cNvCxnSpPr>
            <a:stCxn id="18" idx="4"/>
            <a:endCxn id="17" idx="6"/>
          </p:cNvCxnSpPr>
          <p:nvPr/>
        </p:nvCxnSpPr>
        <p:spPr>
          <a:xfrm rot="5400000">
            <a:off x="5846439" y="2771214"/>
            <a:ext cx="537600" cy="878400"/>
          </a:xfrm>
          <a:prstGeom prst="bentConnector2">
            <a:avLst/>
          </a:prstGeom>
          <a:noFill/>
          <a:ln w="28575" cap="flat" cmpd="sng">
            <a:solidFill>
              <a:schemeClr val="dk1"/>
            </a:solidFill>
            <a:prstDash val="dot"/>
            <a:round/>
            <a:headEnd type="none" w="med" len="med"/>
            <a:tailEnd type="none" w="med" len="med"/>
          </a:ln>
        </p:spPr>
      </p:cxnSp>
      <p:grpSp>
        <p:nvGrpSpPr>
          <p:cNvPr id="23" name="Google Shape;239;p30">
            <a:extLst>
              <a:ext uri="{FF2B5EF4-FFF2-40B4-BE49-F238E27FC236}">
                <a16:creationId xmlns:a16="http://schemas.microsoft.com/office/drawing/2014/main" id="{2FFF8BCE-3E5C-A769-2981-5000044F39A4}"/>
              </a:ext>
            </a:extLst>
          </p:cNvPr>
          <p:cNvGrpSpPr/>
          <p:nvPr/>
        </p:nvGrpSpPr>
        <p:grpSpPr>
          <a:xfrm>
            <a:off x="6378339" y="2344679"/>
            <a:ext cx="348592" cy="468440"/>
            <a:chOff x="6031477" y="1922877"/>
            <a:chExt cx="261444" cy="393735"/>
          </a:xfrm>
        </p:grpSpPr>
        <p:sp>
          <p:nvSpPr>
            <p:cNvPr id="24" name="Google Shape;240;p30">
              <a:extLst>
                <a:ext uri="{FF2B5EF4-FFF2-40B4-BE49-F238E27FC236}">
                  <a16:creationId xmlns:a16="http://schemas.microsoft.com/office/drawing/2014/main" id="{475AF3BF-1D1C-738D-1393-79927AE9B1D0}"/>
                </a:ext>
              </a:extLst>
            </p:cNvPr>
            <p:cNvSpPr/>
            <p:nvPr/>
          </p:nvSpPr>
          <p:spPr>
            <a:xfrm>
              <a:off x="6031477" y="2011850"/>
              <a:ext cx="196867" cy="304762"/>
            </a:xfrm>
            <a:custGeom>
              <a:avLst/>
              <a:gdLst/>
              <a:ahLst/>
              <a:cxnLst/>
              <a:rect l="l" t="t" r="r" b="b"/>
              <a:pathLst>
                <a:path w="8844" h="13691" extrusionOk="0">
                  <a:moveTo>
                    <a:pt x="4882" y="425"/>
                  </a:moveTo>
                  <a:lnTo>
                    <a:pt x="4882" y="1310"/>
                  </a:lnTo>
                  <a:lnTo>
                    <a:pt x="2653" y="1310"/>
                  </a:lnTo>
                  <a:lnTo>
                    <a:pt x="2653" y="425"/>
                  </a:lnTo>
                  <a:close/>
                  <a:moveTo>
                    <a:pt x="1734" y="5307"/>
                  </a:moveTo>
                  <a:cubicBezTo>
                    <a:pt x="1911" y="5378"/>
                    <a:pt x="2052" y="5555"/>
                    <a:pt x="2087" y="5731"/>
                  </a:cubicBezTo>
                  <a:cubicBezTo>
                    <a:pt x="2052" y="5944"/>
                    <a:pt x="1911" y="6121"/>
                    <a:pt x="1734" y="6191"/>
                  </a:cubicBezTo>
                  <a:lnTo>
                    <a:pt x="885" y="6191"/>
                  </a:lnTo>
                  <a:lnTo>
                    <a:pt x="885" y="5307"/>
                  </a:lnTo>
                  <a:close/>
                  <a:moveTo>
                    <a:pt x="1734" y="6616"/>
                  </a:moveTo>
                  <a:cubicBezTo>
                    <a:pt x="1911" y="6793"/>
                    <a:pt x="2087" y="6934"/>
                    <a:pt x="2087" y="7146"/>
                  </a:cubicBezTo>
                  <a:cubicBezTo>
                    <a:pt x="2052" y="7323"/>
                    <a:pt x="1911" y="7500"/>
                    <a:pt x="1734" y="7500"/>
                  </a:cubicBezTo>
                  <a:lnTo>
                    <a:pt x="885" y="7500"/>
                  </a:lnTo>
                  <a:lnTo>
                    <a:pt x="885" y="6616"/>
                  </a:lnTo>
                  <a:close/>
                  <a:moveTo>
                    <a:pt x="1734" y="7960"/>
                  </a:moveTo>
                  <a:cubicBezTo>
                    <a:pt x="1911" y="8172"/>
                    <a:pt x="2087" y="8314"/>
                    <a:pt x="2087" y="8526"/>
                  </a:cubicBezTo>
                  <a:cubicBezTo>
                    <a:pt x="2087" y="8703"/>
                    <a:pt x="1911" y="8844"/>
                    <a:pt x="1734" y="8844"/>
                  </a:cubicBezTo>
                  <a:lnTo>
                    <a:pt x="885" y="8844"/>
                  </a:lnTo>
                  <a:lnTo>
                    <a:pt x="885" y="7960"/>
                  </a:lnTo>
                  <a:close/>
                  <a:moveTo>
                    <a:pt x="6191" y="425"/>
                  </a:moveTo>
                  <a:lnTo>
                    <a:pt x="6191" y="4847"/>
                  </a:lnTo>
                  <a:lnTo>
                    <a:pt x="5165" y="4847"/>
                  </a:lnTo>
                  <a:cubicBezTo>
                    <a:pt x="4953" y="4847"/>
                    <a:pt x="4811" y="4989"/>
                    <a:pt x="4811" y="5201"/>
                  </a:cubicBezTo>
                  <a:cubicBezTo>
                    <a:pt x="4811" y="5979"/>
                    <a:pt x="5413" y="6686"/>
                    <a:pt x="6191" y="6793"/>
                  </a:cubicBezTo>
                  <a:lnTo>
                    <a:pt x="6191" y="10153"/>
                  </a:lnTo>
                  <a:lnTo>
                    <a:pt x="2653" y="10153"/>
                  </a:lnTo>
                  <a:cubicBezTo>
                    <a:pt x="2689" y="10047"/>
                    <a:pt x="2724" y="9941"/>
                    <a:pt x="2724" y="9835"/>
                  </a:cubicBezTo>
                  <a:cubicBezTo>
                    <a:pt x="2724" y="9587"/>
                    <a:pt x="2618" y="9340"/>
                    <a:pt x="2441" y="9163"/>
                  </a:cubicBezTo>
                  <a:cubicBezTo>
                    <a:pt x="2795" y="8774"/>
                    <a:pt x="2795" y="8208"/>
                    <a:pt x="2441" y="7854"/>
                  </a:cubicBezTo>
                  <a:cubicBezTo>
                    <a:pt x="2795" y="7465"/>
                    <a:pt x="2795" y="6899"/>
                    <a:pt x="2441" y="6510"/>
                  </a:cubicBezTo>
                  <a:cubicBezTo>
                    <a:pt x="2689" y="6262"/>
                    <a:pt x="2760" y="5908"/>
                    <a:pt x="2689" y="5590"/>
                  </a:cubicBezTo>
                  <a:cubicBezTo>
                    <a:pt x="2547" y="5130"/>
                    <a:pt x="2123" y="4847"/>
                    <a:pt x="1628" y="4847"/>
                  </a:cubicBezTo>
                  <a:lnTo>
                    <a:pt x="1345" y="4847"/>
                  </a:lnTo>
                  <a:lnTo>
                    <a:pt x="1345" y="425"/>
                  </a:lnTo>
                  <a:lnTo>
                    <a:pt x="2229" y="425"/>
                  </a:lnTo>
                  <a:lnTo>
                    <a:pt x="2229" y="1593"/>
                  </a:lnTo>
                  <a:cubicBezTo>
                    <a:pt x="2123" y="1752"/>
                    <a:pt x="2275" y="1772"/>
                    <a:pt x="2358" y="1772"/>
                  </a:cubicBezTo>
                  <a:cubicBezTo>
                    <a:pt x="2386" y="1772"/>
                    <a:pt x="2406" y="1770"/>
                    <a:pt x="2406" y="1770"/>
                  </a:cubicBezTo>
                  <a:lnTo>
                    <a:pt x="5200" y="1770"/>
                  </a:lnTo>
                  <a:cubicBezTo>
                    <a:pt x="5200" y="1770"/>
                    <a:pt x="5220" y="1772"/>
                    <a:pt x="5247" y="1772"/>
                  </a:cubicBezTo>
                  <a:cubicBezTo>
                    <a:pt x="5326" y="1772"/>
                    <a:pt x="5466" y="1752"/>
                    <a:pt x="5306" y="1593"/>
                  </a:cubicBezTo>
                  <a:lnTo>
                    <a:pt x="5306" y="425"/>
                  </a:lnTo>
                  <a:close/>
                  <a:moveTo>
                    <a:pt x="1734" y="9269"/>
                  </a:moveTo>
                  <a:cubicBezTo>
                    <a:pt x="1911" y="9552"/>
                    <a:pt x="2087" y="9729"/>
                    <a:pt x="2087" y="9905"/>
                  </a:cubicBezTo>
                  <a:cubicBezTo>
                    <a:pt x="2087" y="10045"/>
                    <a:pt x="1977" y="10185"/>
                    <a:pt x="1843" y="10185"/>
                  </a:cubicBezTo>
                  <a:cubicBezTo>
                    <a:pt x="1808" y="10185"/>
                    <a:pt x="1771" y="10175"/>
                    <a:pt x="1734" y="10153"/>
                  </a:cubicBezTo>
                  <a:lnTo>
                    <a:pt x="885" y="10153"/>
                  </a:lnTo>
                  <a:lnTo>
                    <a:pt x="885" y="9269"/>
                  </a:lnTo>
                  <a:close/>
                  <a:moveTo>
                    <a:pt x="8419" y="5307"/>
                  </a:moveTo>
                  <a:lnTo>
                    <a:pt x="8419" y="13266"/>
                  </a:lnTo>
                  <a:lnTo>
                    <a:pt x="4882" y="13266"/>
                  </a:lnTo>
                  <a:lnTo>
                    <a:pt x="4882" y="12134"/>
                  </a:lnTo>
                  <a:cubicBezTo>
                    <a:pt x="4882" y="12063"/>
                    <a:pt x="4811" y="11957"/>
                    <a:pt x="4776" y="11886"/>
                  </a:cubicBezTo>
                  <a:lnTo>
                    <a:pt x="3927" y="11037"/>
                  </a:lnTo>
                  <a:lnTo>
                    <a:pt x="6721" y="11037"/>
                  </a:lnTo>
                  <a:cubicBezTo>
                    <a:pt x="6934" y="11037"/>
                    <a:pt x="7075" y="10896"/>
                    <a:pt x="7075" y="10684"/>
                  </a:cubicBezTo>
                  <a:lnTo>
                    <a:pt x="7075" y="7076"/>
                  </a:lnTo>
                  <a:lnTo>
                    <a:pt x="7252" y="7076"/>
                  </a:lnTo>
                  <a:cubicBezTo>
                    <a:pt x="7429" y="6793"/>
                    <a:pt x="7606" y="6616"/>
                    <a:pt x="7606" y="6439"/>
                  </a:cubicBezTo>
                  <a:cubicBezTo>
                    <a:pt x="7606" y="6262"/>
                    <a:pt x="7252" y="6191"/>
                    <a:pt x="7252" y="6191"/>
                  </a:cubicBezTo>
                  <a:lnTo>
                    <a:pt x="6545" y="6191"/>
                  </a:lnTo>
                  <a:lnTo>
                    <a:pt x="5589" y="5307"/>
                  </a:lnTo>
                  <a:close/>
                  <a:moveTo>
                    <a:pt x="1238" y="1"/>
                  </a:moveTo>
                  <a:cubicBezTo>
                    <a:pt x="1026" y="1"/>
                    <a:pt x="885" y="142"/>
                    <a:pt x="885" y="319"/>
                  </a:cubicBezTo>
                  <a:lnTo>
                    <a:pt x="885" y="4847"/>
                  </a:lnTo>
                  <a:lnTo>
                    <a:pt x="354" y="4847"/>
                  </a:lnTo>
                  <a:cubicBezTo>
                    <a:pt x="142" y="4847"/>
                    <a:pt x="0" y="4989"/>
                    <a:pt x="0" y="5201"/>
                  </a:cubicBezTo>
                  <a:lnTo>
                    <a:pt x="0" y="10684"/>
                  </a:lnTo>
                  <a:cubicBezTo>
                    <a:pt x="0" y="10896"/>
                    <a:pt x="142" y="11037"/>
                    <a:pt x="354" y="11037"/>
                  </a:cubicBezTo>
                  <a:lnTo>
                    <a:pt x="2830" y="11037"/>
                  </a:lnTo>
                  <a:lnTo>
                    <a:pt x="3962" y="12205"/>
                  </a:lnTo>
                  <a:lnTo>
                    <a:pt x="3962" y="13337"/>
                  </a:lnTo>
                  <a:cubicBezTo>
                    <a:pt x="3962" y="13549"/>
                    <a:pt x="4139" y="13690"/>
                    <a:pt x="4316" y="13690"/>
                  </a:cubicBezTo>
                  <a:lnTo>
                    <a:pt x="8490" y="13690"/>
                  </a:lnTo>
                  <a:cubicBezTo>
                    <a:pt x="8702" y="13690"/>
                    <a:pt x="8844" y="13549"/>
                    <a:pt x="8844" y="13337"/>
                  </a:cubicBezTo>
                  <a:lnTo>
                    <a:pt x="8844" y="5201"/>
                  </a:lnTo>
                  <a:cubicBezTo>
                    <a:pt x="8844" y="4989"/>
                    <a:pt x="8702" y="4847"/>
                    <a:pt x="8490" y="4847"/>
                  </a:cubicBezTo>
                  <a:lnTo>
                    <a:pt x="7075" y="4847"/>
                  </a:lnTo>
                  <a:lnTo>
                    <a:pt x="7075" y="319"/>
                  </a:lnTo>
                  <a:cubicBezTo>
                    <a:pt x="7075" y="142"/>
                    <a:pt x="6934" y="1"/>
                    <a:pt x="672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 name="Google Shape;241;p30">
              <a:extLst>
                <a:ext uri="{FF2B5EF4-FFF2-40B4-BE49-F238E27FC236}">
                  <a16:creationId xmlns:a16="http://schemas.microsoft.com/office/drawing/2014/main" id="{46457649-3B61-CD2B-DD7E-739E5D5D2110}"/>
                </a:ext>
              </a:extLst>
            </p:cNvPr>
            <p:cNvSpPr/>
            <p:nvPr/>
          </p:nvSpPr>
          <p:spPr>
            <a:xfrm>
              <a:off x="6218105" y="1961453"/>
              <a:ext cx="36239" cy="31142"/>
            </a:xfrm>
            <a:custGeom>
              <a:avLst/>
              <a:gdLst/>
              <a:ahLst/>
              <a:cxnLst/>
              <a:rect l="l" t="t" r="r" b="b"/>
              <a:pathLst>
                <a:path w="1628" h="1399" extrusionOk="0">
                  <a:moveTo>
                    <a:pt x="955" y="1"/>
                  </a:moveTo>
                  <a:cubicBezTo>
                    <a:pt x="318" y="1"/>
                    <a:pt x="0" y="744"/>
                    <a:pt x="460" y="1204"/>
                  </a:cubicBezTo>
                  <a:cubicBezTo>
                    <a:pt x="594" y="1338"/>
                    <a:pt x="761" y="1398"/>
                    <a:pt x="925" y="1398"/>
                  </a:cubicBezTo>
                  <a:cubicBezTo>
                    <a:pt x="1280" y="1398"/>
                    <a:pt x="1627" y="1119"/>
                    <a:pt x="1627" y="708"/>
                  </a:cubicBezTo>
                  <a:cubicBezTo>
                    <a:pt x="1627" y="319"/>
                    <a:pt x="1309" y="1"/>
                    <a:pt x="95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 name="Google Shape;242;p30">
              <a:extLst>
                <a:ext uri="{FF2B5EF4-FFF2-40B4-BE49-F238E27FC236}">
                  <a16:creationId xmlns:a16="http://schemas.microsoft.com/office/drawing/2014/main" id="{0E38F92D-631D-C73B-FF5D-31F12FDA1987}"/>
                </a:ext>
              </a:extLst>
            </p:cNvPr>
            <p:cNvSpPr/>
            <p:nvPr/>
          </p:nvSpPr>
          <p:spPr>
            <a:xfrm>
              <a:off x="6185026" y="1922877"/>
              <a:ext cx="107894" cy="138613"/>
            </a:xfrm>
            <a:custGeom>
              <a:avLst/>
              <a:gdLst/>
              <a:ahLst/>
              <a:cxnLst/>
              <a:rect l="l" t="t" r="r" b="b"/>
              <a:pathLst>
                <a:path w="4847" h="6227" extrusionOk="0">
                  <a:moveTo>
                    <a:pt x="2428" y="726"/>
                  </a:moveTo>
                  <a:cubicBezTo>
                    <a:pt x="3264" y="726"/>
                    <a:pt x="4104" y="1274"/>
                    <a:pt x="4174" y="2371"/>
                  </a:cubicBezTo>
                  <a:cubicBezTo>
                    <a:pt x="4174" y="3326"/>
                    <a:pt x="3078" y="4705"/>
                    <a:pt x="2441" y="5377"/>
                  </a:cubicBezTo>
                  <a:cubicBezTo>
                    <a:pt x="1804" y="4705"/>
                    <a:pt x="708" y="3326"/>
                    <a:pt x="708" y="2371"/>
                  </a:cubicBezTo>
                  <a:cubicBezTo>
                    <a:pt x="761" y="1274"/>
                    <a:pt x="1592" y="726"/>
                    <a:pt x="2428" y="726"/>
                  </a:cubicBezTo>
                  <a:close/>
                  <a:moveTo>
                    <a:pt x="2441" y="1"/>
                  </a:moveTo>
                  <a:cubicBezTo>
                    <a:pt x="1097" y="1"/>
                    <a:pt x="36" y="1026"/>
                    <a:pt x="0" y="2371"/>
                  </a:cubicBezTo>
                  <a:cubicBezTo>
                    <a:pt x="0" y="3998"/>
                    <a:pt x="2087" y="6050"/>
                    <a:pt x="2193" y="6120"/>
                  </a:cubicBezTo>
                  <a:cubicBezTo>
                    <a:pt x="2264" y="6191"/>
                    <a:pt x="2353" y="6226"/>
                    <a:pt x="2441" y="6226"/>
                  </a:cubicBezTo>
                  <a:cubicBezTo>
                    <a:pt x="2530" y="6226"/>
                    <a:pt x="2618" y="6191"/>
                    <a:pt x="2689" y="6120"/>
                  </a:cubicBezTo>
                  <a:cubicBezTo>
                    <a:pt x="2759" y="6050"/>
                    <a:pt x="4847" y="3998"/>
                    <a:pt x="4847" y="2371"/>
                  </a:cubicBezTo>
                  <a:cubicBezTo>
                    <a:pt x="4847" y="1026"/>
                    <a:pt x="3750" y="1"/>
                    <a:pt x="244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27" name="Google Shape;243;p30">
            <a:extLst>
              <a:ext uri="{FF2B5EF4-FFF2-40B4-BE49-F238E27FC236}">
                <a16:creationId xmlns:a16="http://schemas.microsoft.com/office/drawing/2014/main" id="{70D246DF-AFD0-D8EF-B4F2-79D2C9B22D8A}"/>
              </a:ext>
            </a:extLst>
          </p:cNvPr>
          <p:cNvSpPr/>
          <p:nvPr/>
        </p:nvSpPr>
        <p:spPr>
          <a:xfrm>
            <a:off x="5139033" y="1419415"/>
            <a:ext cx="360076" cy="468432"/>
          </a:xfrm>
          <a:custGeom>
            <a:avLst/>
            <a:gdLst/>
            <a:ahLst/>
            <a:cxnLst/>
            <a:rect l="l" t="t" r="r" b="b"/>
            <a:pathLst>
              <a:path w="14681" h="18628" extrusionOk="0">
                <a:moveTo>
                  <a:pt x="6066" y="804"/>
                </a:moveTo>
                <a:cubicBezTo>
                  <a:pt x="6509" y="804"/>
                  <a:pt x="6960" y="967"/>
                  <a:pt x="7323" y="1330"/>
                </a:cubicBezTo>
                <a:cubicBezTo>
                  <a:pt x="8491" y="2462"/>
                  <a:pt x="7677" y="4443"/>
                  <a:pt x="6050" y="4443"/>
                </a:cubicBezTo>
                <a:cubicBezTo>
                  <a:pt x="5024" y="4443"/>
                  <a:pt x="4246" y="3629"/>
                  <a:pt x="4246" y="2639"/>
                </a:cubicBezTo>
                <a:cubicBezTo>
                  <a:pt x="4222" y="1534"/>
                  <a:pt x="5128" y="804"/>
                  <a:pt x="6066" y="804"/>
                </a:cubicBezTo>
                <a:close/>
                <a:moveTo>
                  <a:pt x="6651" y="5150"/>
                </a:moveTo>
                <a:lnTo>
                  <a:pt x="6651" y="9430"/>
                </a:lnTo>
                <a:lnTo>
                  <a:pt x="6050" y="9784"/>
                </a:lnTo>
                <a:lnTo>
                  <a:pt x="5767" y="9430"/>
                </a:lnTo>
                <a:lnTo>
                  <a:pt x="5767" y="5150"/>
                </a:lnTo>
                <a:close/>
                <a:moveTo>
                  <a:pt x="7040" y="9820"/>
                </a:moveTo>
                <a:cubicBezTo>
                  <a:pt x="7323" y="9961"/>
                  <a:pt x="7500" y="10138"/>
                  <a:pt x="7500" y="10315"/>
                </a:cubicBezTo>
                <a:cubicBezTo>
                  <a:pt x="7500" y="10669"/>
                  <a:pt x="6863" y="11022"/>
                  <a:pt x="6050" y="11022"/>
                </a:cubicBezTo>
                <a:cubicBezTo>
                  <a:pt x="5201" y="11022"/>
                  <a:pt x="4599" y="10669"/>
                  <a:pt x="4599" y="10315"/>
                </a:cubicBezTo>
                <a:cubicBezTo>
                  <a:pt x="4599" y="10138"/>
                  <a:pt x="4776" y="9961"/>
                  <a:pt x="5024" y="9820"/>
                </a:cubicBezTo>
                <a:lnTo>
                  <a:pt x="5059" y="9855"/>
                </a:lnTo>
                <a:lnTo>
                  <a:pt x="5802" y="10562"/>
                </a:lnTo>
                <a:cubicBezTo>
                  <a:pt x="5838" y="10633"/>
                  <a:pt x="5944" y="10669"/>
                  <a:pt x="6050" y="10669"/>
                </a:cubicBezTo>
                <a:cubicBezTo>
                  <a:pt x="6156" y="10669"/>
                  <a:pt x="6227" y="10633"/>
                  <a:pt x="6297" y="10562"/>
                </a:cubicBezTo>
                <a:lnTo>
                  <a:pt x="7040" y="9855"/>
                </a:lnTo>
                <a:lnTo>
                  <a:pt x="7040" y="9820"/>
                </a:lnTo>
                <a:close/>
                <a:moveTo>
                  <a:pt x="4882" y="8016"/>
                </a:moveTo>
                <a:lnTo>
                  <a:pt x="4882" y="9041"/>
                </a:lnTo>
                <a:cubicBezTo>
                  <a:pt x="4316" y="9218"/>
                  <a:pt x="3927" y="9713"/>
                  <a:pt x="3857" y="10315"/>
                </a:cubicBezTo>
                <a:cubicBezTo>
                  <a:pt x="3857" y="11058"/>
                  <a:pt x="5767" y="11730"/>
                  <a:pt x="5767" y="11730"/>
                </a:cubicBezTo>
                <a:lnTo>
                  <a:pt x="5767" y="15939"/>
                </a:lnTo>
                <a:lnTo>
                  <a:pt x="3574" y="17566"/>
                </a:lnTo>
                <a:lnTo>
                  <a:pt x="3574" y="9006"/>
                </a:lnTo>
                <a:lnTo>
                  <a:pt x="4882" y="8016"/>
                </a:lnTo>
                <a:close/>
                <a:moveTo>
                  <a:pt x="7111" y="7980"/>
                </a:moveTo>
                <a:lnTo>
                  <a:pt x="8420" y="8971"/>
                </a:lnTo>
                <a:lnTo>
                  <a:pt x="8420" y="17566"/>
                </a:lnTo>
                <a:lnTo>
                  <a:pt x="6227" y="15904"/>
                </a:lnTo>
                <a:lnTo>
                  <a:pt x="6227" y="11730"/>
                </a:lnTo>
                <a:cubicBezTo>
                  <a:pt x="6227" y="11730"/>
                  <a:pt x="8208" y="11022"/>
                  <a:pt x="8208" y="10315"/>
                </a:cubicBezTo>
                <a:cubicBezTo>
                  <a:pt x="8208" y="9784"/>
                  <a:pt x="7111" y="9041"/>
                  <a:pt x="7111" y="9041"/>
                </a:cubicBezTo>
                <a:lnTo>
                  <a:pt x="7111" y="7980"/>
                </a:lnTo>
                <a:close/>
                <a:moveTo>
                  <a:pt x="461" y="7343"/>
                </a:moveTo>
                <a:lnTo>
                  <a:pt x="2689" y="9006"/>
                </a:lnTo>
                <a:lnTo>
                  <a:pt x="2689" y="17637"/>
                </a:lnTo>
                <a:lnTo>
                  <a:pt x="461" y="16010"/>
                </a:lnTo>
                <a:lnTo>
                  <a:pt x="461" y="7343"/>
                </a:lnTo>
                <a:close/>
                <a:moveTo>
                  <a:pt x="12417" y="7343"/>
                </a:moveTo>
                <a:lnTo>
                  <a:pt x="14610" y="8971"/>
                </a:lnTo>
                <a:lnTo>
                  <a:pt x="14610" y="17637"/>
                </a:lnTo>
                <a:lnTo>
                  <a:pt x="12417" y="16010"/>
                </a:lnTo>
                <a:lnTo>
                  <a:pt x="12417" y="7343"/>
                </a:lnTo>
                <a:close/>
                <a:moveTo>
                  <a:pt x="11533" y="7343"/>
                </a:moveTo>
                <a:lnTo>
                  <a:pt x="11533" y="16010"/>
                </a:lnTo>
                <a:lnTo>
                  <a:pt x="9304" y="17673"/>
                </a:lnTo>
                <a:lnTo>
                  <a:pt x="9304" y="8971"/>
                </a:lnTo>
                <a:lnTo>
                  <a:pt x="11533" y="7343"/>
                </a:lnTo>
                <a:close/>
                <a:moveTo>
                  <a:pt x="5897" y="1"/>
                </a:moveTo>
                <a:cubicBezTo>
                  <a:pt x="3390" y="1"/>
                  <a:pt x="2222" y="3703"/>
                  <a:pt x="4882" y="4938"/>
                </a:cubicBezTo>
                <a:lnTo>
                  <a:pt x="4882" y="7025"/>
                </a:lnTo>
                <a:lnTo>
                  <a:pt x="3149" y="8405"/>
                </a:lnTo>
                <a:lnTo>
                  <a:pt x="567" y="6388"/>
                </a:lnTo>
                <a:cubicBezTo>
                  <a:pt x="508" y="6330"/>
                  <a:pt x="439" y="6304"/>
                  <a:pt x="371" y="6304"/>
                </a:cubicBezTo>
                <a:cubicBezTo>
                  <a:pt x="316" y="6304"/>
                  <a:pt x="261" y="6321"/>
                  <a:pt x="213" y="6353"/>
                </a:cubicBezTo>
                <a:cubicBezTo>
                  <a:pt x="107" y="6424"/>
                  <a:pt x="1" y="6530"/>
                  <a:pt x="1" y="6671"/>
                </a:cubicBezTo>
                <a:lnTo>
                  <a:pt x="1" y="16116"/>
                </a:lnTo>
                <a:cubicBezTo>
                  <a:pt x="36" y="16222"/>
                  <a:pt x="72" y="16328"/>
                  <a:pt x="142" y="16399"/>
                </a:cubicBezTo>
                <a:lnTo>
                  <a:pt x="2937" y="18557"/>
                </a:lnTo>
                <a:lnTo>
                  <a:pt x="3149" y="18557"/>
                </a:lnTo>
                <a:lnTo>
                  <a:pt x="5731" y="16541"/>
                </a:lnTo>
                <a:lnTo>
                  <a:pt x="8278" y="18557"/>
                </a:lnTo>
                <a:lnTo>
                  <a:pt x="8774" y="18557"/>
                </a:lnTo>
                <a:lnTo>
                  <a:pt x="11427" y="16541"/>
                </a:lnTo>
                <a:lnTo>
                  <a:pt x="14080" y="18557"/>
                </a:lnTo>
                <a:cubicBezTo>
                  <a:pt x="14150" y="18628"/>
                  <a:pt x="14221" y="18628"/>
                  <a:pt x="14292" y="18628"/>
                </a:cubicBezTo>
                <a:cubicBezTo>
                  <a:pt x="14363" y="18628"/>
                  <a:pt x="14433" y="18628"/>
                  <a:pt x="14469" y="18592"/>
                </a:cubicBezTo>
                <a:cubicBezTo>
                  <a:pt x="14575" y="18522"/>
                  <a:pt x="14681" y="18415"/>
                  <a:pt x="14681" y="18274"/>
                </a:cubicBezTo>
                <a:lnTo>
                  <a:pt x="14681" y="8864"/>
                </a:lnTo>
                <a:cubicBezTo>
                  <a:pt x="14681" y="8758"/>
                  <a:pt x="14610" y="8617"/>
                  <a:pt x="14539" y="8581"/>
                </a:cubicBezTo>
                <a:lnTo>
                  <a:pt x="11639" y="6388"/>
                </a:lnTo>
                <a:cubicBezTo>
                  <a:pt x="11568" y="6353"/>
                  <a:pt x="11497" y="6318"/>
                  <a:pt x="11427" y="6318"/>
                </a:cubicBezTo>
                <a:cubicBezTo>
                  <a:pt x="11320" y="6318"/>
                  <a:pt x="11250" y="6353"/>
                  <a:pt x="11214" y="6388"/>
                </a:cubicBezTo>
                <a:lnTo>
                  <a:pt x="11568" y="6388"/>
                </a:lnTo>
                <a:lnTo>
                  <a:pt x="8915" y="8405"/>
                </a:lnTo>
                <a:lnTo>
                  <a:pt x="7111" y="7060"/>
                </a:lnTo>
                <a:lnTo>
                  <a:pt x="7111" y="4938"/>
                </a:lnTo>
                <a:cubicBezTo>
                  <a:pt x="8278" y="4372"/>
                  <a:pt x="8844" y="2992"/>
                  <a:pt x="8420" y="1754"/>
                </a:cubicBezTo>
                <a:cubicBezTo>
                  <a:pt x="8172" y="976"/>
                  <a:pt x="7571" y="410"/>
                  <a:pt x="6828" y="163"/>
                </a:cubicBezTo>
                <a:cubicBezTo>
                  <a:pt x="6502" y="51"/>
                  <a:pt x="6191" y="1"/>
                  <a:pt x="5897"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schemeClr val="lt1"/>
              </a:solidFill>
            </a:endParaRPr>
          </a:p>
        </p:txBody>
      </p:sp>
      <p:grpSp>
        <p:nvGrpSpPr>
          <p:cNvPr id="28" name="Google Shape;244;p30">
            <a:extLst>
              <a:ext uri="{FF2B5EF4-FFF2-40B4-BE49-F238E27FC236}">
                <a16:creationId xmlns:a16="http://schemas.microsoft.com/office/drawing/2014/main" id="{A4797248-46B0-B2E5-E117-5EAC3D9F3113}"/>
              </a:ext>
            </a:extLst>
          </p:cNvPr>
          <p:cNvGrpSpPr/>
          <p:nvPr/>
        </p:nvGrpSpPr>
        <p:grpSpPr>
          <a:xfrm>
            <a:off x="5139030" y="3279324"/>
            <a:ext cx="360084" cy="399921"/>
            <a:chOff x="4055835" y="3177851"/>
            <a:chExt cx="353578" cy="390752"/>
          </a:xfrm>
        </p:grpSpPr>
        <p:sp>
          <p:nvSpPr>
            <p:cNvPr id="29" name="Google Shape;245;p30">
              <a:extLst>
                <a:ext uri="{FF2B5EF4-FFF2-40B4-BE49-F238E27FC236}">
                  <a16:creationId xmlns:a16="http://schemas.microsoft.com/office/drawing/2014/main" id="{8C725A8D-6A19-D9C5-4510-6AF7C142458F}"/>
                </a:ext>
              </a:extLst>
            </p:cNvPr>
            <p:cNvSpPr/>
            <p:nvPr/>
          </p:nvSpPr>
          <p:spPr>
            <a:xfrm>
              <a:off x="4055835" y="3177851"/>
              <a:ext cx="353578" cy="390752"/>
            </a:xfrm>
            <a:custGeom>
              <a:avLst/>
              <a:gdLst/>
              <a:ahLst/>
              <a:cxnLst/>
              <a:rect l="l" t="t" r="r" b="b"/>
              <a:pathLst>
                <a:path w="15884" h="17554" extrusionOk="0">
                  <a:moveTo>
                    <a:pt x="8859" y="148"/>
                  </a:moveTo>
                  <a:cubicBezTo>
                    <a:pt x="12510" y="148"/>
                    <a:pt x="15459" y="3289"/>
                    <a:pt x="15459" y="7154"/>
                  </a:cubicBezTo>
                  <a:cubicBezTo>
                    <a:pt x="15494" y="9665"/>
                    <a:pt x="14150" y="12035"/>
                    <a:pt x="11957" y="13309"/>
                  </a:cubicBezTo>
                  <a:lnTo>
                    <a:pt x="11957" y="13097"/>
                  </a:lnTo>
                  <a:cubicBezTo>
                    <a:pt x="11957" y="12283"/>
                    <a:pt x="11674" y="11470"/>
                    <a:pt x="11108" y="10833"/>
                  </a:cubicBezTo>
                  <a:lnTo>
                    <a:pt x="13018" y="10833"/>
                  </a:lnTo>
                  <a:lnTo>
                    <a:pt x="13725" y="9382"/>
                  </a:lnTo>
                  <a:lnTo>
                    <a:pt x="13018" y="8640"/>
                  </a:lnTo>
                  <a:lnTo>
                    <a:pt x="13725" y="7154"/>
                  </a:lnTo>
                  <a:lnTo>
                    <a:pt x="13725" y="7154"/>
                  </a:lnTo>
                  <a:lnTo>
                    <a:pt x="10931" y="7508"/>
                  </a:lnTo>
                  <a:lnTo>
                    <a:pt x="10931" y="9382"/>
                  </a:lnTo>
                  <a:lnTo>
                    <a:pt x="10506" y="10302"/>
                  </a:lnTo>
                  <a:cubicBezTo>
                    <a:pt x="10011" y="9948"/>
                    <a:pt x="9410" y="9772"/>
                    <a:pt x="8844" y="9772"/>
                  </a:cubicBezTo>
                  <a:cubicBezTo>
                    <a:pt x="8526" y="9772"/>
                    <a:pt x="8207" y="9842"/>
                    <a:pt x="7924" y="9948"/>
                  </a:cubicBezTo>
                  <a:lnTo>
                    <a:pt x="7075" y="8640"/>
                  </a:lnTo>
                  <a:lnTo>
                    <a:pt x="4316" y="8640"/>
                  </a:lnTo>
                  <a:lnTo>
                    <a:pt x="4316" y="10833"/>
                  </a:lnTo>
                  <a:lnTo>
                    <a:pt x="5696" y="10090"/>
                  </a:lnTo>
                  <a:lnTo>
                    <a:pt x="6120" y="11434"/>
                  </a:lnTo>
                  <a:cubicBezTo>
                    <a:pt x="5837" y="11929"/>
                    <a:pt x="5696" y="12495"/>
                    <a:pt x="5696" y="13097"/>
                  </a:cubicBezTo>
                  <a:lnTo>
                    <a:pt x="5696" y="13309"/>
                  </a:lnTo>
                  <a:cubicBezTo>
                    <a:pt x="2724" y="11646"/>
                    <a:pt x="1274" y="7755"/>
                    <a:pt x="2830" y="4112"/>
                  </a:cubicBezTo>
                  <a:cubicBezTo>
                    <a:pt x="3538" y="2414"/>
                    <a:pt x="4953" y="1070"/>
                    <a:pt x="6721" y="504"/>
                  </a:cubicBezTo>
                  <a:cubicBezTo>
                    <a:pt x="7449" y="261"/>
                    <a:pt x="8167" y="148"/>
                    <a:pt x="8859" y="148"/>
                  </a:cubicBezTo>
                  <a:close/>
                  <a:moveTo>
                    <a:pt x="8698" y="10329"/>
                  </a:moveTo>
                  <a:cubicBezTo>
                    <a:pt x="9931" y="10329"/>
                    <a:pt x="11108" y="11286"/>
                    <a:pt x="11108" y="12743"/>
                  </a:cubicBezTo>
                  <a:cubicBezTo>
                    <a:pt x="11108" y="14052"/>
                    <a:pt x="10011" y="15113"/>
                    <a:pt x="8702" y="15113"/>
                  </a:cubicBezTo>
                  <a:cubicBezTo>
                    <a:pt x="6580" y="15113"/>
                    <a:pt x="5483" y="12531"/>
                    <a:pt x="7004" y="11045"/>
                  </a:cubicBezTo>
                  <a:cubicBezTo>
                    <a:pt x="7499" y="10551"/>
                    <a:pt x="8105" y="10329"/>
                    <a:pt x="8698" y="10329"/>
                  </a:cubicBezTo>
                  <a:close/>
                  <a:moveTo>
                    <a:pt x="6262" y="14618"/>
                  </a:moveTo>
                  <a:cubicBezTo>
                    <a:pt x="6438" y="14830"/>
                    <a:pt x="6615" y="15007"/>
                    <a:pt x="6792" y="15148"/>
                  </a:cubicBezTo>
                  <a:lnTo>
                    <a:pt x="5200" y="16740"/>
                  </a:lnTo>
                  <a:cubicBezTo>
                    <a:pt x="5130" y="16811"/>
                    <a:pt x="5041" y="16846"/>
                    <a:pt x="4948" y="16846"/>
                  </a:cubicBezTo>
                  <a:cubicBezTo>
                    <a:pt x="4855" y="16846"/>
                    <a:pt x="4758" y="16811"/>
                    <a:pt x="4670" y="16740"/>
                  </a:cubicBezTo>
                  <a:cubicBezTo>
                    <a:pt x="4599" y="16669"/>
                    <a:pt x="4564" y="16563"/>
                    <a:pt x="4564" y="16493"/>
                  </a:cubicBezTo>
                  <a:cubicBezTo>
                    <a:pt x="4564" y="16386"/>
                    <a:pt x="4599" y="16280"/>
                    <a:pt x="4670" y="16210"/>
                  </a:cubicBezTo>
                  <a:lnTo>
                    <a:pt x="6262" y="14618"/>
                  </a:lnTo>
                  <a:close/>
                  <a:moveTo>
                    <a:pt x="8673" y="0"/>
                  </a:moveTo>
                  <a:cubicBezTo>
                    <a:pt x="7361" y="0"/>
                    <a:pt x="6016" y="367"/>
                    <a:pt x="4776" y="1176"/>
                  </a:cubicBezTo>
                  <a:cubicBezTo>
                    <a:pt x="0" y="4289"/>
                    <a:pt x="566" y="11470"/>
                    <a:pt x="5802" y="13769"/>
                  </a:cubicBezTo>
                  <a:cubicBezTo>
                    <a:pt x="5837" y="13875"/>
                    <a:pt x="5872" y="13946"/>
                    <a:pt x="5908" y="14016"/>
                  </a:cubicBezTo>
                  <a:lnTo>
                    <a:pt x="4210" y="15750"/>
                  </a:lnTo>
                  <a:cubicBezTo>
                    <a:pt x="3785" y="16139"/>
                    <a:pt x="3785" y="16811"/>
                    <a:pt x="4210" y="17235"/>
                  </a:cubicBezTo>
                  <a:cubicBezTo>
                    <a:pt x="4387" y="17412"/>
                    <a:pt x="4670" y="17518"/>
                    <a:pt x="4953" y="17554"/>
                  </a:cubicBezTo>
                  <a:cubicBezTo>
                    <a:pt x="5236" y="17554"/>
                    <a:pt x="5483" y="17412"/>
                    <a:pt x="5696" y="17235"/>
                  </a:cubicBezTo>
                  <a:lnTo>
                    <a:pt x="7394" y="15537"/>
                  </a:lnTo>
                  <a:cubicBezTo>
                    <a:pt x="7804" y="15725"/>
                    <a:pt x="8235" y="15813"/>
                    <a:pt x="8660" y="15813"/>
                  </a:cubicBezTo>
                  <a:cubicBezTo>
                    <a:pt x="9919" y="15813"/>
                    <a:pt x="11127" y="15038"/>
                    <a:pt x="11603" y="13769"/>
                  </a:cubicBezTo>
                  <a:cubicBezTo>
                    <a:pt x="14185" y="12637"/>
                    <a:pt x="15883" y="10055"/>
                    <a:pt x="15883" y="7225"/>
                  </a:cubicBezTo>
                  <a:cubicBezTo>
                    <a:pt x="15883" y="2982"/>
                    <a:pt x="12413" y="0"/>
                    <a:pt x="867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0" name="Google Shape;246;p30">
              <a:extLst>
                <a:ext uri="{FF2B5EF4-FFF2-40B4-BE49-F238E27FC236}">
                  <a16:creationId xmlns:a16="http://schemas.microsoft.com/office/drawing/2014/main" id="{0FAB7E20-D45D-22BA-97D9-2F5FC2E3FA5D}"/>
                </a:ext>
              </a:extLst>
            </p:cNvPr>
            <p:cNvSpPr/>
            <p:nvPr/>
          </p:nvSpPr>
          <p:spPr>
            <a:xfrm>
              <a:off x="4258201" y="3237085"/>
              <a:ext cx="88995" cy="74037"/>
            </a:xfrm>
            <a:custGeom>
              <a:avLst/>
              <a:gdLst/>
              <a:ahLst/>
              <a:cxnLst/>
              <a:rect l="l" t="t" r="r" b="b"/>
              <a:pathLst>
                <a:path w="3998" h="3326" extrusionOk="0">
                  <a:moveTo>
                    <a:pt x="2654" y="0"/>
                  </a:moveTo>
                  <a:lnTo>
                    <a:pt x="1345" y="673"/>
                  </a:lnTo>
                  <a:lnTo>
                    <a:pt x="2017" y="1981"/>
                  </a:lnTo>
                  <a:lnTo>
                    <a:pt x="0" y="1981"/>
                  </a:lnTo>
                  <a:lnTo>
                    <a:pt x="673" y="3326"/>
                  </a:lnTo>
                  <a:lnTo>
                    <a:pt x="2654" y="3326"/>
                  </a:lnTo>
                  <a:lnTo>
                    <a:pt x="3998" y="1309"/>
                  </a:lnTo>
                  <a:lnTo>
                    <a:pt x="265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1" name="Google Shape;247;p30">
              <a:extLst>
                <a:ext uri="{FF2B5EF4-FFF2-40B4-BE49-F238E27FC236}">
                  <a16:creationId xmlns:a16="http://schemas.microsoft.com/office/drawing/2014/main" id="{0F363B62-2FEE-B6CF-E466-3531C4AA81C8}"/>
                </a:ext>
              </a:extLst>
            </p:cNvPr>
            <p:cNvSpPr/>
            <p:nvPr/>
          </p:nvSpPr>
          <p:spPr>
            <a:xfrm>
              <a:off x="4158209" y="3241804"/>
              <a:ext cx="60636" cy="76396"/>
            </a:xfrm>
            <a:custGeom>
              <a:avLst/>
              <a:gdLst/>
              <a:ahLst/>
              <a:cxnLst/>
              <a:rect l="l" t="t" r="r" b="b"/>
              <a:pathLst>
                <a:path w="2724" h="3432" extrusionOk="0">
                  <a:moveTo>
                    <a:pt x="672" y="1"/>
                  </a:moveTo>
                  <a:lnTo>
                    <a:pt x="0" y="1380"/>
                  </a:lnTo>
                  <a:lnTo>
                    <a:pt x="672" y="2052"/>
                  </a:lnTo>
                  <a:lnTo>
                    <a:pt x="0" y="3432"/>
                  </a:lnTo>
                  <a:lnTo>
                    <a:pt x="2724" y="2760"/>
                  </a:lnTo>
                  <a:lnTo>
                    <a:pt x="205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2" name="Google Shape;248;p30">
              <a:extLst>
                <a:ext uri="{FF2B5EF4-FFF2-40B4-BE49-F238E27FC236}">
                  <a16:creationId xmlns:a16="http://schemas.microsoft.com/office/drawing/2014/main" id="{D709F764-A86F-2F3F-812E-E250ADE6E646}"/>
                </a:ext>
              </a:extLst>
            </p:cNvPr>
            <p:cNvSpPr/>
            <p:nvPr/>
          </p:nvSpPr>
          <p:spPr>
            <a:xfrm>
              <a:off x="4199145" y="3422911"/>
              <a:ext cx="88995" cy="76463"/>
            </a:xfrm>
            <a:custGeom>
              <a:avLst/>
              <a:gdLst/>
              <a:ahLst/>
              <a:cxnLst/>
              <a:rect l="l" t="t" r="r" b="b"/>
              <a:pathLst>
                <a:path w="3998" h="3435" extrusionOk="0">
                  <a:moveTo>
                    <a:pt x="2267" y="696"/>
                  </a:moveTo>
                  <a:cubicBezTo>
                    <a:pt x="2802" y="696"/>
                    <a:pt x="3326" y="1109"/>
                    <a:pt x="3326" y="1734"/>
                  </a:cubicBezTo>
                  <a:cubicBezTo>
                    <a:pt x="3290" y="2300"/>
                    <a:pt x="2866" y="2724"/>
                    <a:pt x="2300" y="2760"/>
                  </a:cubicBezTo>
                  <a:cubicBezTo>
                    <a:pt x="1380" y="2760"/>
                    <a:pt x="920" y="1628"/>
                    <a:pt x="1557" y="991"/>
                  </a:cubicBezTo>
                  <a:cubicBezTo>
                    <a:pt x="1761" y="787"/>
                    <a:pt x="2015" y="696"/>
                    <a:pt x="2267" y="696"/>
                  </a:cubicBezTo>
                  <a:close/>
                  <a:moveTo>
                    <a:pt x="2300" y="1"/>
                  </a:moveTo>
                  <a:cubicBezTo>
                    <a:pt x="743" y="1"/>
                    <a:pt x="0" y="1840"/>
                    <a:pt x="1062" y="2937"/>
                  </a:cubicBezTo>
                  <a:cubicBezTo>
                    <a:pt x="1417" y="3280"/>
                    <a:pt x="1850" y="3435"/>
                    <a:pt x="2273" y="3435"/>
                  </a:cubicBezTo>
                  <a:cubicBezTo>
                    <a:pt x="3157" y="3435"/>
                    <a:pt x="3998" y="2762"/>
                    <a:pt x="3998" y="1734"/>
                  </a:cubicBezTo>
                  <a:cubicBezTo>
                    <a:pt x="3998" y="779"/>
                    <a:pt x="3219" y="1"/>
                    <a:pt x="23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3" name="Google Shape;249;p30">
            <a:extLst>
              <a:ext uri="{FF2B5EF4-FFF2-40B4-BE49-F238E27FC236}">
                <a16:creationId xmlns:a16="http://schemas.microsoft.com/office/drawing/2014/main" id="{3EC7F979-1451-2473-0599-9192532C0D17}"/>
              </a:ext>
            </a:extLst>
          </p:cNvPr>
          <p:cNvGrpSpPr/>
          <p:nvPr/>
        </p:nvGrpSpPr>
        <p:grpSpPr>
          <a:xfrm>
            <a:off x="6321050" y="4186481"/>
            <a:ext cx="463141" cy="311272"/>
            <a:chOff x="4703089" y="3867088"/>
            <a:chExt cx="433113" cy="299953"/>
          </a:xfrm>
        </p:grpSpPr>
        <p:sp>
          <p:nvSpPr>
            <p:cNvPr id="34" name="Google Shape;250;p30">
              <a:extLst>
                <a:ext uri="{FF2B5EF4-FFF2-40B4-BE49-F238E27FC236}">
                  <a16:creationId xmlns:a16="http://schemas.microsoft.com/office/drawing/2014/main" id="{41F9F5AB-3A10-93A3-1CE8-94278DA3E8AC}"/>
                </a:ext>
              </a:extLst>
            </p:cNvPr>
            <p:cNvSpPr/>
            <p:nvPr/>
          </p:nvSpPr>
          <p:spPr>
            <a:xfrm>
              <a:off x="4774744" y="4009552"/>
              <a:ext cx="361458" cy="157489"/>
            </a:xfrm>
            <a:custGeom>
              <a:avLst/>
              <a:gdLst/>
              <a:ahLst/>
              <a:cxnLst/>
              <a:rect l="l" t="t" r="r" b="b"/>
              <a:pathLst>
                <a:path w="16238" h="7075" extrusionOk="0">
                  <a:moveTo>
                    <a:pt x="11816" y="460"/>
                  </a:moveTo>
                  <a:lnTo>
                    <a:pt x="11816" y="4882"/>
                  </a:lnTo>
                  <a:lnTo>
                    <a:pt x="10931" y="4882"/>
                  </a:lnTo>
                  <a:lnTo>
                    <a:pt x="10931" y="460"/>
                  </a:lnTo>
                  <a:close/>
                  <a:moveTo>
                    <a:pt x="15353" y="460"/>
                  </a:moveTo>
                  <a:lnTo>
                    <a:pt x="15353" y="4882"/>
                  </a:lnTo>
                  <a:lnTo>
                    <a:pt x="12700" y="4882"/>
                  </a:lnTo>
                  <a:lnTo>
                    <a:pt x="12700" y="460"/>
                  </a:lnTo>
                  <a:close/>
                  <a:moveTo>
                    <a:pt x="10047" y="1344"/>
                  </a:moveTo>
                  <a:lnTo>
                    <a:pt x="10047" y="3997"/>
                  </a:lnTo>
                  <a:lnTo>
                    <a:pt x="9304" y="3997"/>
                  </a:lnTo>
                  <a:cubicBezTo>
                    <a:pt x="9198" y="3997"/>
                    <a:pt x="9092" y="4033"/>
                    <a:pt x="9021" y="4103"/>
                  </a:cubicBezTo>
                  <a:lnTo>
                    <a:pt x="7252" y="5872"/>
                  </a:lnTo>
                  <a:cubicBezTo>
                    <a:pt x="7040" y="6084"/>
                    <a:pt x="6757" y="6191"/>
                    <a:pt x="6474" y="6191"/>
                  </a:cubicBezTo>
                  <a:lnTo>
                    <a:pt x="744" y="6191"/>
                  </a:lnTo>
                  <a:cubicBezTo>
                    <a:pt x="920" y="5412"/>
                    <a:pt x="1593" y="4882"/>
                    <a:pt x="2371" y="4882"/>
                  </a:cubicBezTo>
                  <a:lnTo>
                    <a:pt x="3538" y="4882"/>
                  </a:lnTo>
                  <a:cubicBezTo>
                    <a:pt x="3786" y="5059"/>
                    <a:pt x="4069" y="5165"/>
                    <a:pt x="4387" y="5165"/>
                  </a:cubicBezTo>
                  <a:cubicBezTo>
                    <a:pt x="4741" y="5165"/>
                    <a:pt x="5095" y="5023"/>
                    <a:pt x="5342" y="4776"/>
                  </a:cubicBezTo>
                  <a:lnTo>
                    <a:pt x="6757" y="3361"/>
                  </a:lnTo>
                  <a:cubicBezTo>
                    <a:pt x="6975" y="3088"/>
                    <a:pt x="6752" y="2773"/>
                    <a:pt x="6492" y="2773"/>
                  </a:cubicBezTo>
                  <a:cubicBezTo>
                    <a:pt x="6415" y="2773"/>
                    <a:pt x="6335" y="2801"/>
                    <a:pt x="6262" y="2865"/>
                  </a:cubicBezTo>
                  <a:lnTo>
                    <a:pt x="4882" y="4245"/>
                  </a:lnTo>
                  <a:cubicBezTo>
                    <a:pt x="4745" y="4382"/>
                    <a:pt x="4564" y="4460"/>
                    <a:pt x="4386" y="4460"/>
                  </a:cubicBezTo>
                  <a:cubicBezTo>
                    <a:pt x="4288" y="4460"/>
                    <a:pt x="4192" y="4437"/>
                    <a:pt x="4104" y="4386"/>
                  </a:cubicBezTo>
                  <a:cubicBezTo>
                    <a:pt x="3856" y="4280"/>
                    <a:pt x="3750" y="4033"/>
                    <a:pt x="3750" y="3820"/>
                  </a:cubicBezTo>
                  <a:cubicBezTo>
                    <a:pt x="3750" y="3644"/>
                    <a:pt x="3821" y="3467"/>
                    <a:pt x="3927" y="3361"/>
                  </a:cubicBezTo>
                  <a:lnTo>
                    <a:pt x="5837" y="1450"/>
                  </a:lnTo>
                  <a:cubicBezTo>
                    <a:pt x="5908" y="1380"/>
                    <a:pt x="6014" y="1344"/>
                    <a:pt x="6085" y="1344"/>
                  </a:cubicBezTo>
                  <a:close/>
                  <a:moveTo>
                    <a:pt x="10401" y="0"/>
                  </a:moveTo>
                  <a:cubicBezTo>
                    <a:pt x="10188" y="0"/>
                    <a:pt x="10047" y="177"/>
                    <a:pt x="10047" y="354"/>
                  </a:cubicBezTo>
                  <a:lnTo>
                    <a:pt x="10047" y="884"/>
                  </a:lnTo>
                  <a:lnTo>
                    <a:pt x="6085" y="884"/>
                  </a:lnTo>
                  <a:cubicBezTo>
                    <a:pt x="5802" y="884"/>
                    <a:pt x="5519" y="991"/>
                    <a:pt x="5342" y="1203"/>
                  </a:cubicBezTo>
                  <a:lnTo>
                    <a:pt x="3397" y="3113"/>
                  </a:lnTo>
                  <a:cubicBezTo>
                    <a:pt x="3043" y="3431"/>
                    <a:pt x="2901" y="3962"/>
                    <a:pt x="3043" y="4422"/>
                  </a:cubicBezTo>
                  <a:lnTo>
                    <a:pt x="2335" y="4422"/>
                  </a:lnTo>
                  <a:cubicBezTo>
                    <a:pt x="1062" y="4422"/>
                    <a:pt x="1" y="5448"/>
                    <a:pt x="1" y="6721"/>
                  </a:cubicBezTo>
                  <a:cubicBezTo>
                    <a:pt x="1" y="6898"/>
                    <a:pt x="142" y="7075"/>
                    <a:pt x="354" y="7075"/>
                  </a:cubicBezTo>
                  <a:lnTo>
                    <a:pt x="6510" y="7075"/>
                  </a:lnTo>
                  <a:cubicBezTo>
                    <a:pt x="6969" y="7075"/>
                    <a:pt x="7394" y="6898"/>
                    <a:pt x="7748" y="6544"/>
                  </a:cubicBezTo>
                  <a:lnTo>
                    <a:pt x="9446" y="4882"/>
                  </a:lnTo>
                  <a:lnTo>
                    <a:pt x="10047" y="4882"/>
                  </a:lnTo>
                  <a:lnTo>
                    <a:pt x="10047" y="5412"/>
                  </a:lnTo>
                  <a:cubicBezTo>
                    <a:pt x="10012" y="5589"/>
                    <a:pt x="10188" y="5766"/>
                    <a:pt x="10401" y="5766"/>
                  </a:cubicBezTo>
                  <a:lnTo>
                    <a:pt x="15884" y="5766"/>
                  </a:lnTo>
                  <a:cubicBezTo>
                    <a:pt x="16060" y="5766"/>
                    <a:pt x="16237" y="5589"/>
                    <a:pt x="16237" y="5412"/>
                  </a:cubicBezTo>
                  <a:lnTo>
                    <a:pt x="16237" y="354"/>
                  </a:lnTo>
                  <a:cubicBezTo>
                    <a:pt x="16202" y="177"/>
                    <a:pt x="16060" y="0"/>
                    <a:pt x="1584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5" name="Google Shape;251;p30">
              <a:extLst>
                <a:ext uri="{FF2B5EF4-FFF2-40B4-BE49-F238E27FC236}">
                  <a16:creationId xmlns:a16="http://schemas.microsoft.com/office/drawing/2014/main" id="{854623D0-302A-092A-4B8D-162E3F8AD2BD}"/>
                </a:ext>
              </a:extLst>
            </p:cNvPr>
            <p:cNvSpPr/>
            <p:nvPr/>
          </p:nvSpPr>
          <p:spPr>
            <a:xfrm>
              <a:off x="4703089" y="3867088"/>
              <a:ext cx="211047" cy="173984"/>
            </a:xfrm>
            <a:custGeom>
              <a:avLst/>
              <a:gdLst/>
              <a:ahLst/>
              <a:cxnLst/>
              <a:rect l="l" t="t" r="r" b="b"/>
              <a:pathLst>
                <a:path w="9481" h="7816" extrusionOk="0">
                  <a:moveTo>
                    <a:pt x="5223" y="713"/>
                  </a:moveTo>
                  <a:cubicBezTo>
                    <a:pt x="6009" y="713"/>
                    <a:pt x="6811" y="1006"/>
                    <a:pt x="7465" y="1660"/>
                  </a:cubicBezTo>
                  <a:cubicBezTo>
                    <a:pt x="9481" y="3641"/>
                    <a:pt x="8066" y="7072"/>
                    <a:pt x="5201" y="7108"/>
                  </a:cubicBezTo>
                  <a:cubicBezTo>
                    <a:pt x="3467" y="7108"/>
                    <a:pt x="2017" y="5657"/>
                    <a:pt x="2017" y="3924"/>
                  </a:cubicBezTo>
                  <a:cubicBezTo>
                    <a:pt x="2017" y="1987"/>
                    <a:pt x="3584" y="713"/>
                    <a:pt x="5223" y="713"/>
                  </a:cubicBezTo>
                  <a:close/>
                  <a:moveTo>
                    <a:pt x="5189" y="1"/>
                  </a:moveTo>
                  <a:cubicBezTo>
                    <a:pt x="4228" y="1"/>
                    <a:pt x="3245" y="361"/>
                    <a:pt x="2442" y="1165"/>
                  </a:cubicBezTo>
                  <a:cubicBezTo>
                    <a:pt x="1" y="3606"/>
                    <a:pt x="1734" y="7815"/>
                    <a:pt x="5201" y="7815"/>
                  </a:cubicBezTo>
                  <a:cubicBezTo>
                    <a:pt x="7358" y="7815"/>
                    <a:pt x="9092" y="6046"/>
                    <a:pt x="9092" y="3924"/>
                  </a:cubicBezTo>
                  <a:cubicBezTo>
                    <a:pt x="9092" y="1559"/>
                    <a:pt x="7188" y="1"/>
                    <a:pt x="51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6" name="Google Shape;252;p30">
              <a:extLst>
                <a:ext uri="{FF2B5EF4-FFF2-40B4-BE49-F238E27FC236}">
                  <a16:creationId xmlns:a16="http://schemas.microsoft.com/office/drawing/2014/main" id="{10831C77-71B7-7499-310D-76674F8111E7}"/>
                </a:ext>
              </a:extLst>
            </p:cNvPr>
            <p:cNvSpPr/>
            <p:nvPr/>
          </p:nvSpPr>
          <p:spPr>
            <a:xfrm>
              <a:off x="4771605" y="3922137"/>
              <a:ext cx="78756" cy="79557"/>
            </a:xfrm>
            <a:custGeom>
              <a:avLst/>
              <a:gdLst/>
              <a:ahLst/>
              <a:cxnLst/>
              <a:rect l="l" t="t" r="r" b="b"/>
              <a:pathLst>
                <a:path w="3538" h="3574" extrusionOk="0">
                  <a:moveTo>
                    <a:pt x="3538" y="1"/>
                  </a:moveTo>
                  <a:lnTo>
                    <a:pt x="0" y="1097"/>
                  </a:lnTo>
                  <a:lnTo>
                    <a:pt x="1769" y="1805"/>
                  </a:lnTo>
                  <a:lnTo>
                    <a:pt x="2476" y="3573"/>
                  </a:lnTo>
                  <a:lnTo>
                    <a:pt x="3538"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05770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262C8-CE3E-4F5A-2B9F-EEFACA635C27}"/>
              </a:ext>
            </a:extLst>
          </p:cNvPr>
          <p:cNvSpPr>
            <a:spLocks noGrp="1"/>
          </p:cNvSpPr>
          <p:nvPr>
            <p:ph type="title"/>
          </p:nvPr>
        </p:nvSpPr>
        <p:spPr/>
        <p:txBody>
          <a:bodyPr>
            <a:normAutofit/>
          </a:bodyPr>
          <a:lstStyle/>
          <a:p>
            <a:r>
              <a:rPr lang="en-US" sz="3600" b="1" dirty="0">
                <a:solidFill>
                  <a:schemeClr val="tx2">
                    <a:lumMod val="75000"/>
                  </a:schemeClr>
                </a:solidFill>
              </a:rPr>
              <a:t>Heat Vulnerability</a:t>
            </a:r>
          </a:p>
        </p:txBody>
      </p:sp>
      <p:sp>
        <p:nvSpPr>
          <p:cNvPr id="9" name="Text Placeholder 8">
            <a:extLst>
              <a:ext uri="{FF2B5EF4-FFF2-40B4-BE49-F238E27FC236}">
                <a16:creationId xmlns:a16="http://schemas.microsoft.com/office/drawing/2014/main" id="{2B2DF912-5027-7F6E-8168-59AD754ACCCB}"/>
              </a:ext>
            </a:extLst>
          </p:cNvPr>
          <p:cNvSpPr>
            <a:spLocks noGrp="1"/>
          </p:cNvSpPr>
          <p:nvPr>
            <p:ph type="body" sz="half" idx="2"/>
          </p:nvPr>
        </p:nvSpPr>
        <p:spPr>
          <a:xfrm>
            <a:off x="609602" y="1435103"/>
            <a:ext cx="5082538" cy="4691063"/>
          </a:xfrm>
        </p:spPr>
        <p:txBody>
          <a:bodyPr>
            <a:normAutofit/>
          </a:bodyPr>
          <a:lstStyle/>
          <a:p>
            <a:r>
              <a:rPr lang="en-US" sz="3200" dirty="0"/>
              <a:t>Map vulnerable areas to heat and identify the contributors of the changes in heat to vulnerability. </a:t>
            </a:r>
          </a:p>
          <a:p>
            <a:pPr marL="457200" indent="-457200">
              <a:buFont typeface="Arial" panose="020B0604020202020204" pitchFamily="34" charset="0"/>
              <a:buChar char="•"/>
            </a:pPr>
            <a:endParaRPr lang="en-US" sz="3200" dirty="0"/>
          </a:p>
        </p:txBody>
      </p:sp>
      <p:pic>
        <p:nvPicPr>
          <p:cNvPr id="23" name="Picture 22">
            <a:extLst>
              <a:ext uri="{FF2B5EF4-FFF2-40B4-BE49-F238E27FC236}">
                <a16:creationId xmlns:a16="http://schemas.microsoft.com/office/drawing/2014/main" id="{6E519DC1-004A-6199-0DCC-CA8933CFD868}"/>
              </a:ext>
            </a:extLst>
          </p:cNvPr>
          <p:cNvPicPr>
            <a:picLocks noChangeAspect="1"/>
          </p:cNvPicPr>
          <p:nvPr/>
        </p:nvPicPr>
        <p:blipFill>
          <a:blip r:embed="rId3"/>
          <a:stretch>
            <a:fillRect/>
          </a:stretch>
        </p:blipFill>
        <p:spPr>
          <a:xfrm>
            <a:off x="5998743" y="1559397"/>
            <a:ext cx="6014365" cy="2647690"/>
          </a:xfrm>
          <a:prstGeom prst="rect">
            <a:avLst/>
          </a:prstGeom>
        </p:spPr>
      </p:pic>
      <p:sp>
        <p:nvSpPr>
          <p:cNvPr id="24" name="TextBox 23">
            <a:extLst>
              <a:ext uri="{FF2B5EF4-FFF2-40B4-BE49-F238E27FC236}">
                <a16:creationId xmlns:a16="http://schemas.microsoft.com/office/drawing/2014/main" id="{AB1BE82A-A179-8611-10ED-471D03AC4AB1}"/>
              </a:ext>
            </a:extLst>
          </p:cNvPr>
          <p:cNvSpPr txBox="1"/>
          <p:nvPr/>
        </p:nvSpPr>
        <p:spPr>
          <a:xfrm>
            <a:off x="8573671" y="5429229"/>
            <a:ext cx="3688121" cy="400110"/>
          </a:xfrm>
          <a:prstGeom prst="rect">
            <a:avLst/>
          </a:prstGeom>
          <a:noFill/>
        </p:spPr>
        <p:txBody>
          <a:bodyPr wrap="square" rtlCol="0">
            <a:spAutoFit/>
          </a:bodyPr>
          <a:lstStyle/>
          <a:p>
            <a:r>
              <a:rPr lang="en-US" sz="1000" dirty="0"/>
              <a:t>https://clarkfork.org/our-work/what-we-do/monitor-watershed-health/watershed-vulnerability-assessment/</a:t>
            </a:r>
          </a:p>
        </p:txBody>
      </p:sp>
    </p:spTree>
    <p:extLst>
      <p:ext uri="{BB962C8B-B14F-4D97-AF65-F5344CB8AC3E}">
        <p14:creationId xmlns:p14="http://schemas.microsoft.com/office/powerpoint/2010/main" val="40387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8CEB21-198E-50ED-1323-8E79759C8404}"/>
              </a:ext>
            </a:extLst>
          </p:cNvPr>
          <p:cNvSpPr>
            <a:spLocks noGrp="1"/>
          </p:cNvSpPr>
          <p:nvPr>
            <p:ph type="title"/>
          </p:nvPr>
        </p:nvSpPr>
        <p:spPr>
          <a:xfrm>
            <a:off x="609600" y="274638"/>
            <a:ext cx="10972800" cy="1143000"/>
          </a:xfrm>
        </p:spPr>
        <p:txBody>
          <a:bodyPr anchor="ctr">
            <a:normAutofit/>
          </a:bodyPr>
          <a:lstStyle/>
          <a:p>
            <a:r>
              <a:rPr lang="en-US" b="1"/>
              <a:t>CCVI – Heat Vulnerability Data </a:t>
            </a:r>
          </a:p>
        </p:txBody>
      </p:sp>
      <p:pic>
        <p:nvPicPr>
          <p:cNvPr id="7" name="Picture 6">
            <a:extLst>
              <a:ext uri="{FF2B5EF4-FFF2-40B4-BE49-F238E27FC236}">
                <a16:creationId xmlns:a16="http://schemas.microsoft.com/office/drawing/2014/main" id="{F7266AE0-E777-9BEA-AD8E-2E7EAFB714D6}"/>
              </a:ext>
            </a:extLst>
          </p:cNvPr>
          <p:cNvPicPr>
            <a:picLocks noChangeAspect="1"/>
          </p:cNvPicPr>
          <p:nvPr/>
        </p:nvPicPr>
        <p:blipFill>
          <a:blip r:embed="rId2"/>
          <a:stretch>
            <a:fillRect/>
          </a:stretch>
        </p:blipFill>
        <p:spPr>
          <a:xfrm>
            <a:off x="2685645" y="1600202"/>
            <a:ext cx="6820709" cy="4160633"/>
          </a:xfrm>
          <a:prstGeom prst="rect">
            <a:avLst/>
          </a:prstGeom>
          <a:noFill/>
        </p:spPr>
      </p:pic>
    </p:spTree>
    <p:extLst>
      <p:ext uri="{BB962C8B-B14F-4D97-AF65-F5344CB8AC3E}">
        <p14:creationId xmlns:p14="http://schemas.microsoft.com/office/powerpoint/2010/main" val="4017521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CIRCA-Master-Power-Point-Slides_2023_Widescreen</Template>
  <TotalTime>1649</TotalTime>
  <Words>532</Words>
  <Application>Microsoft Office PowerPoint</Application>
  <PresentationFormat>Widescreen</PresentationFormat>
  <Paragraphs>70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 Vietnam Pro</vt:lpstr>
      <vt:lpstr>Calibri</vt:lpstr>
      <vt:lpstr>Heebo</vt:lpstr>
      <vt:lpstr>myriad-pro</vt:lpstr>
      <vt:lpstr>Söhne</vt:lpstr>
      <vt:lpstr>trueno</vt:lpstr>
      <vt:lpstr>Office Theme</vt:lpstr>
      <vt:lpstr>Planning for Extreme Heat - How to Use CIRCA's Climate Change Vulnerability Index</vt:lpstr>
      <vt:lpstr>The content of this webinar</vt:lpstr>
      <vt:lpstr>Climate Change Vulnerability Index</vt:lpstr>
      <vt:lpstr>Climate Change Vulnerability Index (CCVI)</vt:lpstr>
      <vt:lpstr>Climate Change Vulnerability Components</vt:lpstr>
      <vt:lpstr>Climate Change Vulnerability Index Methodology</vt:lpstr>
      <vt:lpstr>PowerPoint Presentation</vt:lpstr>
      <vt:lpstr>Heat Vulnerability</vt:lpstr>
      <vt:lpstr>CCVI – Heat Vulnerability Data </vt:lpstr>
      <vt:lpstr>CCVI – Heat Vulnerability Data </vt:lpstr>
      <vt:lpstr>CCVI – Heat Vulnerability Data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slide with our names</dc:title>
  <dc:creator>Onat, Yaprak</dc:creator>
  <cp:lastModifiedBy>Govert, Nicole</cp:lastModifiedBy>
  <cp:revision>9</cp:revision>
  <dcterms:created xsi:type="dcterms:W3CDTF">2023-07-11T19:21:48Z</dcterms:created>
  <dcterms:modified xsi:type="dcterms:W3CDTF">2023-07-13T00:25:31Z</dcterms:modified>
</cp:coreProperties>
</file>